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61" r:id="rId5"/>
    <p:sldId id="270" r:id="rId6"/>
    <p:sldId id="271" r:id="rId7"/>
    <p:sldId id="273" r:id="rId8"/>
    <p:sldId id="281" r:id="rId9"/>
    <p:sldId id="269" r:id="rId10"/>
    <p:sldId id="262" r:id="rId11"/>
    <p:sldId id="263" r:id="rId12"/>
    <p:sldId id="265" r:id="rId13"/>
    <p:sldId id="275" r:id="rId14"/>
    <p:sldId id="272" r:id="rId15"/>
    <p:sldId id="276" r:id="rId16"/>
    <p:sldId id="259" r:id="rId17"/>
    <p:sldId id="266" r:id="rId18"/>
    <p:sldId id="267" r:id="rId19"/>
    <p:sldId id="277" r:id="rId20"/>
    <p:sldId id="279" r:id="rId21"/>
    <p:sldId id="278" r:id="rId22"/>
    <p:sldId id="268" r:id="rId2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5" autoAdjust="0"/>
    <p:restoredTop sz="95646"/>
  </p:normalViewPr>
  <p:slideViewPr>
    <p:cSldViewPr snapToGrid="0">
      <p:cViewPr varScale="1">
        <p:scale>
          <a:sx n="92" d="100"/>
          <a:sy n="92" d="100"/>
        </p:scale>
        <p:origin x="24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0ABF95-C4FB-9A4B-A365-560E153A4092}" type="datetimeFigureOut">
              <a:t>27/02/2024</a:t>
            </a:fld>
            <a:endParaRP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BA56A4-9EFC-0E42-9874-C841E11A23C0}" type="slidenum">
              <a:rPr lang="fr-FR"/>
              <a:t>‹N°›</a:t>
            </a:fld>
            <a:endParaRPr/>
          </a:p>
        </p:txBody>
      </p:sp>
    </p:spTree>
    <p:extLst>
      <p:ext uri="{BB962C8B-B14F-4D97-AF65-F5344CB8AC3E}">
        <p14:creationId xmlns:p14="http://schemas.microsoft.com/office/powerpoint/2010/main" val="298713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The two will be plotted.</a:t>
            </a:r>
            <a:endParaRPr/>
          </a:p>
        </p:txBody>
      </p:sp>
      <p:sp>
        <p:nvSpPr>
          <p:cNvPr id="4" name="Espace réservé du numéro de diapositive 3"/>
          <p:cNvSpPr>
            <a:spLocks noGrp="1"/>
          </p:cNvSpPr>
          <p:nvPr>
            <p:ph type="sldNum" sz="quarter" idx="5"/>
          </p:nvPr>
        </p:nvSpPr>
        <p:spPr/>
        <p:txBody>
          <a:bodyPr/>
          <a:lstStyle/>
          <a:p>
            <a:fld id="{7FBA56A4-9EFC-0E42-9874-C841E11A23C0}" type="slidenum">
              <a:rPr lang="fr-FR"/>
              <a:t>2</a:t>
            </a:fld>
            <a:endParaRPr lang="fr-FR"/>
          </a:p>
        </p:txBody>
      </p:sp>
    </p:spTree>
    <p:extLst>
      <p:ext uri="{BB962C8B-B14F-4D97-AF65-F5344CB8AC3E}">
        <p14:creationId xmlns:p14="http://schemas.microsoft.com/office/powerpoint/2010/main" val="1631790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FORGE and original: same curves.</a:t>
            </a:r>
            <a:endParaRPr/>
          </a:p>
        </p:txBody>
      </p:sp>
      <p:sp>
        <p:nvSpPr>
          <p:cNvPr id="4" name="Espace réservé du numéro de diapositive 3"/>
          <p:cNvSpPr>
            <a:spLocks noGrp="1"/>
          </p:cNvSpPr>
          <p:nvPr>
            <p:ph type="sldNum" sz="quarter" idx="5"/>
          </p:nvPr>
        </p:nvSpPr>
        <p:spPr/>
        <p:txBody>
          <a:bodyPr/>
          <a:lstStyle/>
          <a:p>
            <a:fld id="{7FBA56A4-9EFC-0E42-9874-C841E11A23C0}" type="slidenum">
              <a:rPr lang="fr-FR"/>
              <a:t>10</a:t>
            </a:fld>
            <a:endParaRPr lang="fr-FR"/>
          </a:p>
        </p:txBody>
      </p:sp>
    </p:spTree>
    <p:extLst>
      <p:ext uri="{BB962C8B-B14F-4D97-AF65-F5344CB8AC3E}">
        <p14:creationId xmlns:p14="http://schemas.microsoft.com/office/powerpoint/2010/main" val="15757709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Optimization done on entries (three lists)</a:t>
            </a:r>
            <a:endParaRPr/>
          </a:p>
        </p:txBody>
      </p:sp>
      <p:sp>
        <p:nvSpPr>
          <p:cNvPr id="4" name="Espace réservé du numéro de diapositive 3"/>
          <p:cNvSpPr>
            <a:spLocks noGrp="1"/>
          </p:cNvSpPr>
          <p:nvPr>
            <p:ph type="sldNum" sz="quarter" idx="5"/>
          </p:nvPr>
        </p:nvSpPr>
        <p:spPr/>
        <p:txBody>
          <a:bodyPr/>
          <a:lstStyle/>
          <a:p>
            <a:fld id="{7FBA56A4-9EFC-0E42-9874-C841E11A23C0}" type="slidenum">
              <a:rPr lang="fr-FR"/>
              <a:t>12</a:t>
            </a:fld>
            <a:endParaRPr lang="fr-FR"/>
          </a:p>
        </p:txBody>
      </p:sp>
    </p:spTree>
    <p:extLst>
      <p:ext uri="{BB962C8B-B14F-4D97-AF65-F5344CB8AC3E}">
        <p14:creationId xmlns:p14="http://schemas.microsoft.com/office/powerpoint/2010/main" val="1261382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a:t>Very good </a:t>
            </a:r>
            <a:r>
              <a:rPr lang="fr-FR">
                <a:sym typeface="Wingdings" panose="05000000000000000000" pitchFamily="2" charset="2"/>
              </a:rPr>
              <a:t> models almost perfectly correspounding.</a:t>
            </a:r>
            <a:endParaRPr lang="fr-FR"/>
          </a:p>
        </p:txBody>
      </p:sp>
      <p:sp>
        <p:nvSpPr>
          <p:cNvPr id="4" name="Espace réservé du numéro de diapositive 3"/>
          <p:cNvSpPr>
            <a:spLocks noGrp="1"/>
          </p:cNvSpPr>
          <p:nvPr>
            <p:ph type="sldNum" sz="quarter" idx="5"/>
          </p:nvPr>
        </p:nvSpPr>
        <p:spPr/>
        <p:txBody>
          <a:bodyPr/>
          <a:lstStyle/>
          <a:p>
            <a:fld id="{7FBA56A4-9EFC-0E42-9874-C841E11A23C0}" type="slidenum">
              <a:rPr lang="fr-FR" smtClean="0"/>
              <a:t>15</a:t>
            </a:fld>
            <a:endParaRPr lang="fr-FR"/>
          </a:p>
        </p:txBody>
      </p:sp>
    </p:spTree>
    <p:extLst>
      <p:ext uri="{BB962C8B-B14F-4D97-AF65-F5344CB8AC3E}">
        <p14:creationId xmlns:p14="http://schemas.microsoft.com/office/powerpoint/2010/main" val="76476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1FFEDB8-9F6F-4130-A308-4BAF09EBE2D3}"/>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E555D10E-015E-4BE1-B1DC-22949FB9C2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640E2A37-ECBB-4CDC-96D7-6B15DB7E7437}"/>
              </a:ext>
            </a:extLst>
          </p:cNvPr>
          <p:cNvSpPr>
            <a:spLocks noGrp="1"/>
          </p:cNvSpPr>
          <p:nvPr>
            <p:ph type="dt" sz="half" idx="10"/>
          </p:nvPr>
        </p:nvSpPr>
        <p:spPr/>
        <p:txBody>
          <a:bodyPr/>
          <a:lstStyle/>
          <a:p>
            <a:fld id="{CC91D287-BAC7-4244-B75D-30EB18609B3E}" type="datetimeFigureOut">
              <a:rPr lang="fr-FR" smtClean="0"/>
              <a:t>27/02/2024</a:t>
            </a:fld>
            <a:endParaRPr lang="fr-FR"/>
          </a:p>
        </p:txBody>
      </p:sp>
      <p:sp>
        <p:nvSpPr>
          <p:cNvPr id="5" name="Espace réservé du pied de page 4">
            <a:extLst>
              <a:ext uri="{FF2B5EF4-FFF2-40B4-BE49-F238E27FC236}">
                <a16:creationId xmlns:a16="http://schemas.microsoft.com/office/drawing/2014/main" id="{4EFB702C-B5CD-4C2D-A206-5535423F74B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0FF44FC-4AC4-4976-9C35-AD47FBCBB6FE}"/>
              </a:ext>
            </a:extLst>
          </p:cNvPr>
          <p:cNvSpPr>
            <a:spLocks noGrp="1"/>
          </p:cNvSpPr>
          <p:nvPr>
            <p:ph type="sldNum" sz="quarter" idx="12"/>
          </p:nvPr>
        </p:nvSpPr>
        <p:spPr/>
        <p:txBody>
          <a:bodyPr/>
          <a:lstStyle/>
          <a:p>
            <a:fld id="{025DD722-CA4B-4C23-BE40-DD904353AE3A}" type="slidenum">
              <a:rPr lang="fr-FR" smtClean="0"/>
              <a:t>‹N°›</a:t>
            </a:fld>
            <a:endParaRPr lang="fr-FR"/>
          </a:p>
        </p:txBody>
      </p:sp>
    </p:spTree>
    <p:extLst>
      <p:ext uri="{BB962C8B-B14F-4D97-AF65-F5344CB8AC3E}">
        <p14:creationId xmlns:p14="http://schemas.microsoft.com/office/powerpoint/2010/main" val="639684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83FD75-C480-4FEB-8AF6-7EAFCDC995B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CD28C4E5-8123-4799-8823-ED36F85AF01A}"/>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5929C3A-BC1E-44DE-97BD-EBF71B1846E7}"/>
              </a:ext>
            </a:extLst>
          </p:cNvPr>
          <p:cNvSpPr>
            <a:spLocks noGrp="1"/>
          </p:cNvSpPr>
          <p:nvPr>
            <p:ph type="dt" sz="half" idx="10"/>
          </p:nvPr>
        </p:nvSpPr>
        <p:spPr/>
        <p:txBody>
          <a:bodyPr/>
          <a:lstStyle/>
          <a:p>
            <a:fld id="{CC91D287-BAC7-4244-B75D-30EB18609B3E}" type="datetimeFigureOut">
              <a:rPr lang="fr-FR" smtClean="0"/>
              <a:t>27/02/2024</a:t>
            </a:fld>
            <a:endParaRPr lang="fr-FR"/>
          </a:p>
        </p:txBody>
      </p:sp>
      <p:sp>
        <p:nvSpPr>
          <p:cNvPr id="5" name="Espace réservé du pied de page 4">
            <a:extLst>
              <a:ext uri="{FF2B5EF4-FFF2-40B4-BE49-F238E27FC236}">
                <a16:creationId xmlns:a16="http://schemas.microsoft.com/office/drawing/2014/main" id="{EFE7223C-D1EB-4E0C-B292-CD9AEE50A55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5C9936A-1718-49DD-AA89-40BD986CB311}"/>
              </a:ext>
            </a:extLst>
          </p:cNvPr>
          <p:cNvSpPr>
            <a:spLocks noGrp="1"/>
          </p:cNvSpPr>
          <p:nvPr>
            <p:ph type="sldNum" sz="quarter" idx="12"/>
          </p:nvPr>
        </p:nvSpPr>
        <p:spPr/>
        <p:txBody>
          <a:bodyPr/>
          <a:lstStyle/>
          <a:p>
            <a:fld id="{025DD722-CA4B-4C23-BE40-DD904353AE3A}" type="slidenum">
              <a:rPr lang="fr-FR" smtClean="0"/>
              <a:t>‹N°›</a:t>
            </a:fld>
            <a:endParaRPr lang="fr-FR"/>
          </a:p>
        </p:txBody>
      </p:sp>
    </p:spTree>
    <p:extLst>
      <p:ext uri="{BB962C8B-B14F-4D97-AF65-F5344CB8AC3E}">
        <p14:creationId xmlns:p14="http://schemas.microsoft.com/office/powerpoint/2010/main" val="31185643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D9F68E0D-16EC-4B3F-B82E-1F6A5DE0C8B0}"/>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26B6CC9-B25B-4E82-904A-B5D75B015CDF}"/>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1301C1D-9F95-41BD-8277-9E2385B90AE1}"/>
              </a:ext>
            </a:extLst>
          </p:cNvPr>
          <p:cNvSpPr>
            <a:spLocks noGrp="1"/>
          </p:cNvSpPr>
          <p:nvPr>
            <p:ph type="dt" sz="half" idx="10"/>
          </p:nvPr>
        </p:nvSpPr>
        <p:spPr/>
        <p:txBody>
          <a:bodyPr/>
          <a:lstStyle/>
          <a:p>
            <a:fld id="{CC91D287-BAC7-4244-B75D-30EB18609B3E}" type="datetimeFigureOut">
              <a:rPr lang="fr-FR" smtClean="0"/>
              <a:t>27/02/2024</a:t>
            </a:fld>
            <a:endParaRPr lang="fr-FR"/>
          </a:p>
        </p:txBody>
      </p:sp>
      <p:sp>
        <p:nvSpPr>
          <p:cNvPr id="5" name="Espace réservé du pied de page 4">
            <a:extLst>
              <a:ext uri="{FF2B5EF4-FFF2-40B4-BE49-F238E27FC236}">
                <a16:creationId xmlns:a16="http://schemas.microsoft.com/office/drawing/2014/main" id="{074D278C-D51C-4545-840D-FF67307403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210EBBB-B5EE-4382-895A-34785DE13D57}"/>
              </a:ext>
            </a:extLst>
          </p:cNvPr>
          <p:cNvSpPr>
            <a:spLocks noGrp="1"/>
          </p:cNvSpPr>
          <p:nvPr>
            <p:ph type="sldNum" sz="quarter" idx="12"/>
          </p:nvPr>
        </p:nvSpPr>
        <p:spPr/>
        <p:txBody>
          <a:bodyPr/>
          <a:lstStyle/>
          <a:p>
            <a:fld id="{025DD722-CA4B-4C23-BE40-DD904353AE3A}" type="slidenum">
              <a:rPr lang="fr-FR" smtClean="0"/>
              <a:t>‹N°›</a:t>
            </a:fld>
            <a:endParaRPr lang="fr-FR"/>
          </a:p>
        </p:txBody>
      </p:sp>
    </p:spTree>
    <p:extLst>
      <p:ext uri="{BB962C8B-B14F-4D97-AF65-F5344CB8AC3E}">
        <p14:creationId xmlns:p14="http://schemas.microsoft.com/office/powerpoint/2010/main" val="2068892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E40C46-9561-4501-8B2B-2780688D3A4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ACA5557-8E71-4FE4-B532-7638FC463C32}"/>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D6532A4-EA02-4254-8D4C-516BD062374F}"/>
              </a:ext>
            </a:extLst>
          </p:cNvPr>
          <p:cNvSpPr>
            <a:spLocks noGrp="1"/>
          </p:cNvSpPr>
          <p:nvPr>
            <p:ph type="dt" sz="half" idx="10"/>
          </p:nvPr>
        </p:nvSpPr>
        <p:spPr/>
        <p:txBody>
          <a:bodyPr/>
          <a:lstStyle/>
          <a:p>
            <a:fld id="{CC91D287-BAC7-4244-B75D-30EB18609B3E}" type="datetimeFigureOut">
              <a:rPr lang="fr-FR" smtClean="0"/>
              <a:t>27/02/2024</a:t>
            </a:fld>
            <a:endParaRPr lang="fr-FR"/>
          </a:p>
        </p:txBody>
      </p:sp>
      <p:sp>
        <p:nvSpPr>
          <p:cNvPr id="5" name="Espace réservé du pied de page 4">
            <a:extLst>
              <a:ext uri="{FF2B5EF4-FFF2-40B4-BE49-F238E27FC236}">
                <a16:creationId xmlns:a16="http://schemas.microsoft.com/office/drawing/2014/main" id="{73FB5CB6-BC53-493E-B30F-FD0F2972A23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C34A4C-7B36-4274-83DB-773358326519}"/>
              </a:ext>
            </a:extLst>
          </p:cNvPr>
          <p:cNvSpPr>
            <a:spLocks noGrp="1"/>
          </p:cNvSpPr>
          <p:nvPr>
            <p:ph type="sldNum" sz="quarter" idx="12"/>
          </p:nvPr>
        </p:nvSpPr>
        <p:spPr/>
        <p:txBody>
          <a:bodyPr/>
          <a:lstStyle/>
          <a:p>
            <a:fld id="{025DD722-CA4B-4C23-BE40-DD904353AE3A}" type="slidenum">
              <a:rPr lang="fr-FR" smtClean="0"/>
              <a:t>‹N°›</a:t>
            </a:fld>
            <a:endParaRPr lang="fr-FR"/>
          </a:p>
        </p:txBody>
      </p:sp>
    </p:spTree>
    <p:extLst>
      <p:ext uri="{BB962C8B-B14F-4D97-AF65-F5344CB8AC3E}">
        <p14:creationId xmlns:p14="http://schemas.microsoft.com/office/powerpoint/2010/main" val="144677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F24CDC-F406-460B-B721-2C62DDC855FE}"/>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8C72FE20-7633-4925-B6AF-B850CF1CCDD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5A0E0665-6A28-4A3C-B405-B08CCA95CD4D}"/>
              </a:ext>
            </a:extLst>
          </p:cNvPr>
          <p:cNvSpPr>
            <a:spLocks noGrp="1"/>
          </p:cNvSpPr>
          <p:nvPr>
            <p:ph type="dt" sz="half" idx="10"/>
          </p:nvPr>
        </p:nvSpPr>
        <p:spPr/>
        <p:txBody>
          <a:bodyPr/>
          <a:lstStyle/>
          <a:p>
            <a:fld id="{CC91D287-BAC7-4244-B75D-30EB18609B3E}" type="datetimeFigureOut">
              <a:rPr lang="fr-FR" smtClean="0"/>
              <a:t>27/02/2024</a:t>
            </a:fld>
            <a:endParaRPr lang="fr-FR"/>
          </a:p>
        </p:txBody>
      </p:sp>
      <p:sp>
        <p:nvSpPr>
          <p:cNvPr id="5" name="Espace réservé du pied de page 4">
            <a:extLst>
              <a:ext uri="{FF2B5EF4-FFF2-40B4-BE49-F238E27FC236}">
                <a16:creationId xmlns:a16="http://schemas.microsoft.com/office/drawing/2014/main" id="{E4D47458-D147-4267-840E-8099B4357A8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C3A74EC-420D-4C4B-B9F3-632D33DB24BD}"/>
              </a:ext>
            </a:extLst>
          </p:cNvPr>
          <p:cNvSpPr>
            <a:spLocks noGrp="1"/>
          </p:cNvSpPr>
          <p:nvPr>
            <p:ph type="sldNum" sz="quarter" idx="12"/>
          </p:nvPr>
        </p:nvSpPr>
        <p:spPr/>
        <p:txBody>
          <a:bodyPr/>
          <a:lstStyle/>
          <a:p>
            <a:fld id="{025DD722-CA4B-4C23-BE40-DD904353AE3A}" type="slidenum">
              <a:rPr lang="fr-FR" smtClean="0"/>
              <a:t>‹N°›</a:t>
            </a:fld>
            <a:endParaRPr lang="fr-FR"/>
          </a:p>
        </p:txBody>
      </p:sp>
    </p:spTree>
    <p:extLst>
      <p:ext uri="{BB962C8B-B14F-4D97-AF65-F5344CB8AC3E}">
        <p14:creationId xmlns:p14="http://schemas.microsoft.com/office/powerpoint/2010/main" val="1144929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DA44A6-264F-4005-A572-0FB823143DC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03A8A8DE-8771-47F5-86CE-97D1F7D871EA}"/>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B67B1432-4C22-4568-941A-982C16A39EF2}"/>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E64C983-FC30-4351-B250-44452802D9C3}"/>
              </a:ext>
            </a:extLst>
          </p:cNvPr>
          <p:cNvSpPr>
            <a:spLocks noGrp="1"/>
          </p:cNvSpPr>
          <p:nvPr>
            <p:ph type="dt" sz="half" idx="10"/>
          </p:nvPr>
        </p:nvSpPr>
        <p:spPr/>
        <p:txBody>
          <a:bodyPr/>
          <a:lstStyle/>
          <a:p>
            <a:fld id="{CC91D287-BAC7-4244-B75D-30EB18609B3E}" type="datetimeFigureOut">
              <a:rPr lang="fr-FR" smtClean="0"/>
              <a:t>27/02/2024</a:t>
            </a:fld>
            <a:endParaRPr lang="fr-FR"/>
          </a:p>
        </p:txBody>
      </p:sp>
      <p:sp>
        <p:nvSpPr>
          <p:cNvPr id="6" name="Espace réservé du pied de page 5">
            <a:extLst>
              <a:ext uri="{FF2B5EF4-FFF2-40B4-BE49-F238E27FC236}">
                <a16:creationId xmlns:a16="http://schemas.microsoft.com/office/drawing/2014/main" id="{9BB3C3FF-5B5C-4F89-90F1-91B985D74D2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ABE8514-10D2-41BD-9E1F-BEC5B878946B}"/>
              </a:ext>
            </a:extLst>
          </p:cNvPr>
          <p:cNvSpPr>
            <a:spLocks noGrp="1"/>
          </p:cNvSpPr>
          <p:nvPr>
            <p:ph type="sldNum" sz="quarter" idx="12"/>
          </p:nvPr>
        </p:nvSpPr>
        <p:spPr/>
        <p:txBody>
          <a:bodyPr/>
          <a:lstStyle/>
          <a:p>
            <a:fld id="{025DD722-CA4B-4C23-BE40-DD904353AE3A}" type="slidenum">
              <a:rPr lang="fr-FR" smtClean="0"/>
              <a:t>‹N°›</a:t>
            </a:fld>
            <a:endParaRPr lang="fr-FR"/>
          </a:p>
        </p:txBody>
      </p:sp>
    </p:spTree>
    <p:extLst>
      <p:ext uri="{BB962C8B-B14F-4D97-AF65-F5344CB8AC3E}">
        <p14:creationId xmlns:p14="http://schemas.microsoft.com/office/powerpoint/2010/main" val="124691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DFF679A-C1E6-452E-8234-9B5B55E55D73}"/>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7F75EAD-9D60-4567-B6F3-169EF22EF2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83094BC0-5592-440D-813A-DC09D0D70BDD}"/>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B569808-3A23-492B-AB50-621575E702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D08E7EF6-CCD1-490F-BEB3-F968D5CC53FC}"/>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25192240-2E6C-445D-980C-B06EEC5C0975}"/>
              </a:ext>
            </a:extLst>
          </p:cNvPr>
          <p:cNvSpPr>
            <a:spLocks noGrp="1"/>
          </p:cNvSpPr>
          <p:nvPr>
            <p:ph type="dt" sz="half" idx="10"/>
          </p:nvPr>
        </p:nvSpPr>
        <p:spPr/>
        <p:txBody>
          <a:bodyPr/>
          <a:lstStyle/>
          <a:p>
            <a:fld id="{CC91D287-BAC7-4244-B75D-30EB18609B3E}" type="datetimeFigureOut">
              <a:rPr lang="fr-FR" smtClean="0"/>
              <a:t>27/02/2024</a:t>
            </a:fld>
            <a:endParaRPr lang="fr-FR"/>
          </a:p>
        </p:txBody>
      </p:sp>
      <p:sp>
        <p:nvSpPr>
          <p:cNvPr id="8" name="Espace réservé du pied de page 7">
            <a:extLst>
              <a:ext uri="{FF2B5EF4-FFF2-40B4-BE49-F238E27FC236}">
                <a16:creationId xmlns:a16="http://schemas.microsoft.com/office/drawing/2014/main" id="{5656C0CB-8169-4586-98CB-19D04D780C1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59819F1-19C5-4FC5-A131-A4422CD07505}"/>
              </a:ext>
            </a:extLst>
          </p:cNvPr>
          <p:cNvSpPr>
            <a:spLocks noGrp="1"/>
          </p:cNvSpPr>
          <p:nvPr>
            <p:ph type="sldNum" sz="quarter" idx="12"/>
          </p:nvPr>
        </p:nvSpPr>
        <p:spPr/>
        <p:txBody>
          <a:bodyPr/>
          <a:lstStyle/>
          <a:p>
            <a:fld id="{025DD722-CA4B-4C23-BE40-DD904353AE3A}" type="slidenum">
              <a:rPr lang="fr-FR" smtClean="0"/>
              <a:t>‹N°›</a:t>
            </a:fld>
            <a:endParaRPr lang="fr-FR"/>
          </a:p>
        </p:txBody>
      </p:sp>
    </p:spTree>
    <p:extLst>
      <p:ext uri="{BB962C8B-B14F-4D97-AF65-F5344CB8AC3E}">
        <p14:creationId xmlns:p14="http://schemas.microsoft.com/office/powerpoint/2010/main" val="344333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8C2F4D-FCA0-4081-BE07-C1CCC3D8438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4458937-AFB0-4DCF-BD03-4B13A7B4EDFA}"/>
              </a:ext>
            </a:extLst>
          </p:cNvPr>
          <p:cNvSpPr>
            <a:spLocks noGrp="1"/>
          </p:cNvSpPr>
          <p:nvPr>
            <p:ph type="dt" sz="half" idx="10"/>
          </p:nvPr>
        </p:nvSpPr>
        <p:spPr/>
        <p:txBody>
          <a:bodyPr/>
          <a:lstStyle/>
          <a:p>
            <a:fld id="{CC91D287-BAC7-4244-B75D-30EB18609B3E}" type="datetimeFigureOut">
              <a:rPr lang="fr-FR" smtClean="0"/>
              <a:t>27/02/2024</a:t>
            </a:fld>
            <a:endParaRPr lang="fr-FR"/>
          </a:p>
        </p:txBody>
      </p:sp>
      <p:sp>
        <p:nvSpPr>
          <p:cNvPr id="4" name="Espace réservé du pied de page 3">
            <a:extLst>
              <a:ext uri="{FF2B5EF4-FFF2-40B4-BE49-F238E27FC236}">
                <a16:creationId xmlns:a16="http://schemas.microsoft.com/office/drawing/2014/main" id="{E09912C2-4979-4398-BFE1-103A26131E9E}"/>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6AC13885-4DAD-47C8-A5B6-3669C6E50AD9}"/>
              </a:ext>
            </a:extLst>
          </p:cNvPr>
          <p:cNvSpPr>
            <a:spLocks noGrp="1"/>
          </p:cNvSpPr>
          <p:nvPr>
            <p:ph type="sldNum" sz="quarter" idx="12"/>
          </p:nvPr>
        </p:nvSpPr>
        <p:spPr/>
        <p:txBody>
          <a:bodyPr/>
          <a:lstStyle/>
          <a:p>
            <a:fld id="{025DD722-CA4B-4C23-BE40-DD904353AE3A}" type="slidenum">
              <a:rPr lang="fr-FR" smtClean="0"/>
              <a:t>‹N°›</a:t>
            </a:fld>
            <a:endParaRPr lang="fr-FR"/>
          </a:p>
        </p:txBody>
      </p:sp>
    </p:spTree>
    <p:extLst>
      <p:ext uri="{BB962C8B-B14F-4D97-AF65-F5344CB8AC3E}">
        <p14:creationId xmlns:p14="http://schemas.microsoft.com/office/powerpoint/2010/main" val="1192104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1829F13E-E412-4AAA-94D5-A8B7837E21C5}"/>
              </a:ext>
            </a:extLst>
          </p:cNvPr>
          <p:cNvSpPr>
            <a:spLocks noGrp="1"/>
          </p:cNvSpPr>
          <p:nvPr>
            <p:ph type="dt" sz="half" idx="10"/>
          </p:nvPr>
        </p:nvSpPr>
        <p:spPr/>
        <p:txBody>
          <a:bodyPr/>
          <a:lstStyle/>
          <a:p>
            <a:fld id="{CC91D287-BAC7-4244-B75D-30EB18609B3E}" type="datetimeFigureOut">
              <a:rPr lang="fr-FR" smtClean="0"/>
              <a:t>27/02/2024</a:t>
            </a:fld>
            <a:endParaRPr lang="fr-FR"/>
          </a:p>
        </p:txBody>
      </p:sp>
      <p:sp>
        <p:nvSpPr>
          <p:cNvPr id="3" name="Espace réservé du pied de page 2">
            <a:extLst>
              <a:ext uri="{FF2B5EF4-FFF2-40B4-BE49-F238E27FC236}">
                <a16:creationId xmlns:a16="http://schemas.microsoft.com/office/drawing/2014/main" id="{52927FDB-AD72-465D-A942-B63AD2576B2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0C83608-8A05-43E3-B9C0-9D84EE1C7467}"/>
              </a:ext>
            </a:extLst>
          </p:cNvPr>
          <p:cNvSpPr>
            <a:spLocks noGrp="1"/>
          </p:cNvSpPr>
          <p:nvPr>
            <p:ph type="sldNum" sz="quarter" idx="12"/>
          </p:nvPr>
        </p:nvSpPr>
        <p:spPr/>
        <p:txBody>
          <a:bodyPr/>
          <a:lstStyle/>
          <a:p>
            <a:fld id="{025DD722-CA4B-4C23-BE40-DD904353AE3A}" type="slidenum">
              <a:rPr lang="fr-FR" smtClean="0"/>
              <a:t>‹N°›</a:t>
            </a:fld>
            <a:endParaRPr lang="fr-FR"/>
          </a:p>
        </p:txBody>
      </p:sp>
    </p:spTree>
    <p:extLst>
      <p:ext uri="{BB962C8B-B14F-4D97-AF65-F5344CB8AC3E}">
        <p14:creationId xmlns:p14="http://schemas.microsoft.com/office/powerpoint/2010/main" val="1450190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278E38-8940-400D-AC6B-533DA0B2432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11D67C0C-6F76-4D82-BC6C-C018C84138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EBF6472-7B9B-47F8-86E2-E368382FBF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37AE7D51-4E2B-4318-8212-95C1EA9B3BFD}"/>
              </a:ext>
            </a:extLst>
          </p:cNvPr>
          <p:cNvSpPr>
            <a:spLocks noGrp="1"/>
          </p:cNvSpPr>
          <p:nvPr>
            <p:ph type="dt" sz="half" idx="10"/>
          </p:nvPr>
        </p:nvSpPr>
        <p:spPr/>
        <p:txBody>
          <a:bodyPr/>
          <a:lstStyle/>
          <a:p>
            <a:fld id="{CC91D287-BAC7-4244-B75D-30EB18609B3E}" type="datetimeFigureOut">
              <a:rPr lang="fr-FR" smtClean="0"/>
              <a:t>27/02/2024</a:t>
            </a:fld>
            <a:endParaRPr lang="fr-FR"/>
          </a:p>
        </p:txBody>
      </p:sp>
      <p:sp>
        <p:nvSpPr>
          <p:cNvPr id="6" name="Espace réservé du pied de page 5">
            <a:extLst>
              <a:ext uri="{FF2B5EF4-FFF2-40B4-BE49-F238E27FC236}">
                <a16:creationId xmlns:a16="http://schemas.microsoft.com/office/drawing/2014/main" id="{B0172204-8372-4DEF-9DD1-FC2F85B4DED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437126F-7666-46FA-A887-41E03817C9A7}"/>
              </a:ext>
            </a:extLst>
          </p:cNvPr>
          <p:cNvSpPr>
            <a:spLocks noGrp="1"/>
          </p:cNvSpPr>
          <p:nvPr>
            <p:ph type="sldNum" sz="quarter" idx="12"/>
          </p:nvPr>
        </p:nvSpPr>
        <p:spPr/>
        <p:txBody>
          <a:bodyPr/>
          <a:lstStyle/>
          <a:p>
            <a:fld id="{025DD722-CA4B-4C23-BE40-DD904353AE3A}" type="slidenum">
              <a:rPr lang="fr-FR" smtClean="0"/>
              <a:t>‹N°›</a:t>
            </a:fld>
            <a:endParaRPr lang="fr-FR"/>
          </a:p>
        </p:txBody>
      </p:sp>
    </p:spTree>
    <p:extLst>
      <p:ext uri="{BB962C8B-B14F-4D97-AF65-F5344CB8AC3E}">
        <p14:creationId xmlns:p14="http://schemas.microsoft.com/office/powerpoint/2010/main" val="1155071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08C7B1-5B99-46B6-99DC-ECD2A8B96888}"/>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A43E965-97A7-4647-B7F0-18603035D4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1EBC0F4C-B033-4BB5-B2DA-B905F99C75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2BD09B58-ACE3-4BC1-B82C-E02981F3AF8B}"/>
              </a:ext>
            </a:extLst>
          </p:cNvPr>
          <p:cNvSpPr>
            <a:spLocks noGrp="1"/>
          </p:cNvSpPr>
          <p:nvPr>
            <p:ph type="dt" sz="half" idx="10"/>
          </p:nvPr>
        </p:nvSpPr>
        <p:spPr/>
        <p:txBody>
          <a:bodyPr/>
          <a:lstStyle/>
          <a:p>
            <a:fld id="{CC91D287-BAC7-4244-B75D-30EB18609B3E}" type="datetimeFigureOut">
              <a:rPr lang="fr-FR" smtClean="0"/>
              <a:t>27/02/2024</a:t>
            </a:fld>
            <a:endParaRPr lang="fr-FR"/>
          </a:p>
        </p:txBody>
      </p:sp>
      <p:sp>
        <p:nvSpPr>
          <p:cNvPr id="6" name="Espace réservé du pied de page 5">
            <a:extLst>
              <a:ext uri="{FF2B5EF4-FFF2-40B4-BE49-F238E27FC236}">
                <a16:creationId xmlns:a16="http://schemas.microsoft.com/office/drawing/2014/main" id="{F003F237-4464-4C53-969E-3B920709C6F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1251602-C58D-477B-AC00-C1DEE31F1BF8}"/>
              </a:ext>
            </a:extLst>
          </p:cNvPr>
          <p:cNvSpPr>
            <a:spLocks noGrp="1"/>
          </p:cNvSpPr>
          <p:nvPr>
            <p:ph type="sldNum" sz="quarter" idx="12"/>
          </p:nvPr>
        </p:nvSpPr>
        <p:spPr/>
        <p:txBody>
          <a:bodyPr/>
          <a:lstStyle/>
          <a:p>
            <a:fld id="{025DD722-CA4B-4C23-BE40-DD904353AE3A}" type="slidenum">
              <a:rPr lang="fr-FR" smtClean="0"/>
              <a:t>‹N°›</a:t>
            </a:fld>
            <a:endParaRPr lang="fr-FR"/>
          </a:p>
        </p:txBody>
      </p:sp>
    </p:spTree>
    <p:extLst>
      <p:ext uri="{BB962C8B-B14F-4D97-AF65-F5344CB8AC3E}">
        <p14:creationId xmlns:p14="http://schemas.microsoft.com/office/powerpoint/2010/main" val="9551157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E494CC11-7659-4202-96AC-BDF392ABDC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89EDF018-4C74-499D-B673-4FAD36520C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164D999-A9AE-4918-8C22-47B36B869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C91D287-BAC7-4244-B75D-30EB18609B3E}" type="datetimeFigureOut">
              <a:rPr lang="fr-FR" smtClean="0"/>
              <a:t>27/02/2024</a:t>
            </a:fld>
            <a:endParaRPr lang="fr-FR"/>
          </a:p>
        </p:txBody>
      </p:sp>
      <p:sp>
        <p:nvSpPr>
          <p:cNvPr id="5" name="Espace réservé du pied de page 4">
            <a:extLst>
              <a:ext uri="{FF2B5EF4-FFF2-40B4-BE49-F238E27FC236}">
                <a16:creationId xmlns:a16="http://schemas.microsoft.com/office/drawing/2014/main" id="{338AE64D-E3A4-4623-9B82-B391F56B85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4741AEC3-0E2B-4B0E-A2E4-DDAB145E03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5DD722-CA4B-4C23-BE40-DD904353AE3A}" type="slidenum">
              <a:rPr lang="fr-FR" smtClean="0"/>
              <a:t>‹N°›</a:t>
            </a:fld>
            <a:endParaRPr lang="fr-FR"/>
          </a:p>
        </p:txBody>
      </p:sp>
    </p:spTree>
    <p:extLst>
      <p:ext uri="{BB962C8B-B14F-4D97-AF65-F5344CB8AC3E}">
        <p14:creationId xmlns:p14="http://schemas.microsoft.com/office/powerpoint/2010/main" val="2842590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150.png"/><Relationship Id="rId4" Type="http://schemas.openxmlformats.org/officeDocument/2006/relationships/image" Target="../media/image140.png"/></Relationships>
</file>

<file path=ppt/slides/_rels/slide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0.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17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7D9B371-B0AA-47E4-8F42-EF79DD3F5771}"/>
              </a:ext>
            </a:extLst>
          </p:cNvPr>
          <p:cNvSpPr>
            <a:spLocks noGrp="1"/>
          </p:cNvSpPr>
          <p:nvPr>
            <p:ph type="ctrTitle"/>
          </p:nvPr>
        </p:nvSpPr>
        <p:spPr/>
        <p:txBody>
          <a:bodyPr/>
          <a:lstStyle/>
          <a:p>
            <a:r>
              <a:rPr lang="fr-FR" dirty="0" err="1"/>
              <a:t>Material</a:t>
            </a:r>
            <a:r>
              <a:rPr lang="fr-FR" dirty="0"/>
              <a:t> </a:t>
            </a:r>
            <a:r>
              <a:rPr lang="fr-FR" dirty="0" err="1"/>
              <a:t>hardening</a:t>
            </a:r>
            <a:r>
              <a:rPr lang="fr-FR" dirty="0"/>
              <a:t> </a:t>
            </a:r>
            <a:r>
              <a:rPr lang="fr-FR" dirty="0" err="1"/>
              <a:t>law</a:t>
            </a:r>
            <a:endParaRPr lang="fr-FR" dirty="0"/>
          </a:p>
        </p:txBody>
      </p:sp>
      <p:sp>
        <p:nvSpPr>
          <p:cNvPr id="3" name="Sous-titre 2">
            <a:extLst>
              <a:ext uri="{FF2B5EF4-FFF2-40B4-BE49-F238E27FC236}">
                <a16:creationId xmlns:a16="http://schemas.microsoft.com/office/drawing/2014/main" id="{32AC7378-F502-42A0-8B9D-10456D39D78E}"/>
              </a:ext>
            </a:extLst>
          </p:cNvPr>
          <p:cNvSpPr>
            <a:spLocks noGrp="1"/>
          </p:cNvSpPr>
          <p:nvPr>
            <p:ph type="subTitle" idx="1"/>
          </p:nvPr>
        </p:nvSpPr>
        <p:spPr/>
        <p:txBody>
          <a:bodyPr/>
          <a:lstStyle/>
          <a:p>
            <a:r>
              <a:rPr lang="fr-FR"/>
              <a:t>Hansel &amp; Spittel – Fast Identification Algorithm</a:t>
            </a:r>
          </a:p>
        </p:txBody>
      </p:sp>
    </p:spTree>
    <p:extLst>
      <p:ext uri="{BB962C8B-B14F-4D97-AF65-F5344CB8AC3E}">
        <p14:creationId xmlns:p14="http://schemas.microsoft.com/office/powerpoint/2010/main" val="28654139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7F6F46-BC7D-F29A-F012-4FA72B4110D6}"/>
              </a:ext>
            </a:extLst>
          </p:cNvPr>
          <p:cNvSpPr>
            <a:spLocks noGrp="1"/>
          </p:cNvSpPr>
          <p:nvPr>
            <p:ph type="title"/>
          </p:nvPr>
        </p:nvSpPr>
        <p:spPr>
          <a:xfrm>
            <a:off x="211015" y="0"/>
            <a:ext cx="10515600" cy="1325563"/>
          </a:xfrm>
        </p:spPr>
        <p:txBody>
          <a:bodyPr/>
          <a:lstStyle/>
          <a:p>
            <a:r>
              <a:rPr lang="fr-FR"/>
              <a:t>Output Folder: </a:t>
            </a:r>
            <a:r>
              <a:rPr lang="fr-FR" sz="4000"/>
              <a:t>Unique Configuration Plot</a:t>
            </a:r>
            <a:endParaRPr/>
          </a:p>
        </p:txBody>
      </p:sp>
      <p:pic>
        <p:nvPicPr>
          <p:cNvPr id="5" name="Espace réservé du contenu 4" descr="Une image contenant texte, diagramme, ligne, Tracé&#10;&#10;Description générée automatiquement">
            <a:extLst>
              <a:ext uri="{FF2B5EF4-FFF2-40B4-BE49-F238E27FC236}">
                <a16:creationId xmlns:a16="http://schemas.microsoft.com/office/drawing/2014/main" id="{74618027-9AB2-0F24-5B4E-3CA48CF1089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1015" y="1105692"/>
            <a:ext cx="7073525" cy="5144383"/>
          </a:xfrm>
        </p:spPr>
      </p:pic>
      <p:sp>
        <p:nvSpPr>
          <p:cNvPr id="6" name="Accolade ouvrante 5">
            <a:extLst>
              <a:ext uri="{FF2B5EF4-FFF2-40B4-BE49-F238E27FC236}">
                <a16:creationId xmlns:a16="http://schemas.microsoft.com/office/drawing/2014/main" id="{A9E8779E-DAC8-63FF-2D60-23A925244D86}"/>
              </a:ext>
            </a:extLst>
          </p:cNvPr>
          <p:cNvSpPr/>
          <p:nvPr/>
        </p:nvSpPr>
        <p:spPr>
          <a:xfrm rot="16200000">
            <a:off x="2074985" y="4672484"/>
            <a:ext cx="195943" cy="335112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7" name="Accolade ouvrante 6">
            <a:extLst>
              <a:ext uri="{FF2B5EF4-FFF2-40B4-BE49-F238E27FC236}">
                <a16:creationId xmlns:a16="http://schemas.microsoft.com/office/drawing/2014/main" id="{8A016577-C33E-87A0-1535-3A31432D2051}"/>
              </a:ext>
            </a:extLst>
          </p:cNvPr>
          <p:cNvSpPr/>
          <p:nvPr/>
        </p:nvSpPr>
        <p:spPr>
          <a:xfrm rot="16200000">
            <a:off x="5511006" y="4672485"/>
            <a:ext cx="195943" cy="335112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8" name="Accolade ouvrante 7">
            <a:extLst>
              <a:ext uri="{FF2B5EF4-FFF2-40B4-BE49-F238E27FC236}">
                <a16:creationId xmlns:a16="http://schemas.microsoft.com/office/drawing/2014/main" id="{D41414ED-5A9F-7522-627A-DA48C55F62D3}"/>
              </a:ext>
            </a:extLst>
          </p:cNvPr>
          <p:cNvSpPr/>
          <p:nvPr/>
        </p:nvSpPr>
        <p:spPr>
          <a:xfrm rot="10800000">
            <a:off x="7522866" y="1325563"/>
            <a:ext cx="254557" cy="2422472"/>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9" name="Accolade ouvrante 8">
            <a:extLst>
              <a:ext uri="{FF2B5EF4-FFF2-40B4-BE49-F238E27FC236}">
                <a16:creationId xmlns:a16="http://schemas.microsoft.com/office/drawing/2014/main" id="{206F21A0-B83C-B680-82B3-F492C4DC9BF8}"/>
              </a:ext>
            </a:extLst>
          </p:cNvPr>
          <p:cNvSpPr/>
          <p:nvPr/>
        </p:nvSpPr>
        <p:spPr>
          <a:xfrm rot="10800000">
            <a:off x="7522866" y="3862362"/>
            <a:ext cx="254557" cy="2422472"/>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11" name="ZoneTexte 10">
            <a:extLst>
              <a:ext uri="{FF2B5EF4-FFF2-40B4-BE49-F238E27FC236}">
                <a16:creationId xmlns:a16="http://schemas.microsoft.com/office/drawing/2014/main" id="{440855AB-E15C-E7C2-8F8B-4BB35A5ECC7C}"/>
              </a:ext>
            </a:extLst>
          </p:cNvPr>
          <p:cNvSpPr txBox="1"/>
          <p:nvPr/>
        </p:nvSpPr>
        <p:spPr>
          <a:xfrm>
            <a:off x="7870113" y="2352133"/>
            <a:ext cx="2270928" cy="369332"/>
          </a:xfrm>
          <a:prstGeom prst="rect">
            <a:avLst/>
          </a:prstGeom>
          <a:noFill/>
        </p:spPr>
        <p:txBody>
          <a:bodyPr wrap="square" rtlCol="0">
            <a:spAutoFit/>
          </a:bodyPr>
          <a:lstStyle/>
          <a:p>
            <a:r>
              <a:rPr lang="fr-FR">
                <a:solidFill>
                  <a:srgbClr val="00B050"/>
                </a:solidFill>
              </a:rPr>
              <a:t>Zoom</a:t>
            </a:r>
            <a:endParaRPr>
              <a:solidFill>
                <a:srgbClr val="00B050"/>
              </a:solidFill>
            </a:endParaRPr>
          </a:p>
        </p:txBody>
      </p:sp>
      <p:sp>
        <p:nvSpPr>
          <p:cNvPr id="12" name="ZoneTexte 11">
            <a:extLst>
              <a:ext uri="{FF2B5EF4-FFF2-40B4-BE49-F238E27FC236}">
                <a16:creationId xmlns:a16="http://schemas.microsoft.com/office/drawing/2014/main" id="{8E2FA3DD-19EF-2440-75FE-E496347ABF79}"/>
              </a:ext>
            </a:extLst>
          </p:cNvPr>
          <p:cNvSpPr txBox="1"/>
          <p:nvPr/>
        </p:nvSpPr>
        <p:spPr>
          <a:xfrm>
            <a:off x="7777423" y="4888932"/>
            <a:ext cx="2270928" cy="369332"/>
          </a:xfrm>
          <a:prstGeom prst="rect">
            <a:avLst/>
          </a:prstGeom>
          <a:noFill/>
        </p:spPr>
        <p:txBody>
          <a:bodyPr wrap="square" rtlCol="0">
            <a:spAutoFit/>
          </a:bodyPr>
          <a:lstStyle/>
          <a:p>
            <a:r>
              <a:rPr lang="fr-FR">
                <a:solidFill>
                  <a:srgbClr val="00B050"/>
                </a:solidFill>
              </a:rPr>
              <a:t>Global view</a:t>
            </a:r>
            <a:endParaRPr>
              <a:solidFill>
                <a:srgbClr val="00B050"/>
              </a:solidFill>
            </a:endParaRPr>
          </a:p>
        </p:txBody>
      </p:sp>
      <p:sp>
        <p:nvSpPr>
          <p:cNvPr id="13" name="ZoneTexte 12">
            <a:extLst>
              <a:ext uri="{FF2B5EF4-FFF2-40B4-BE49-F238E27FC236}">
                <a16:creationId xmlns:a16="http://schemas.microsoft.com/office/drawing/2014/main" id="{AB9BAA20-0181-8E64-3E10-BCC82A1ABF54}"/>
              </a:ext>
            </a:extLst>
          </p:cNvPr>
          <p:cNvSpPr txBox="1"/>
          <p:nvPr/>
        </p:nvSpPr>
        <p:spPr>
          <a:xfrm>
            <a:off x="1037492" y="6433403"/>
            <a:ext cx="2270928" cy="369332"/>
          </a:xfrm>
          <a:prstGeom prst="rect">
            <a:avLst/>
          </a:prstGeom>
          <a:noFill/>
        </p:spPr>
        <p:txBody>
          <a:bodyPr wrap="square" rtlCol="0">
            <a:spAutoFit/>
          </a:bodyPr>
          <a:lstStyle/>
          <a:p>
            <a:pPr algn="ctr"/>
            <a:r>
              <a:rPr lang="fr-FR">
                <a:solidFill>
                  <a:srgbClr val="FF0000"/>
                </a:solidFill>
              </a:rPr>
              <a:t>With Lüders band</a:t>
            </a:r>
            <a:endParaRPr>
              <a:solidFill>
                <a:srgbClr val="FF0000"/>
              </a:solidFill>
            </a:endParaRPr>
          </a:p>
        </p:txBody>
      </p:sp>
      <p:sp>
        <p:nvSpPr>
          <p:cNvPr id="14" name="ZoneTexte 13">
            <a:extLst>
              <a:ext uri="{FF2B5EF4-FFF2-40B4-BE49-F238E27FC236}">
                <a16:creationId xmlns:a16="http://schemas.microsoft.com/office/drawing/2014/main" id="{B0F7C6CA-BE68-DA09-4B07-DF0EED9FF41F}"/>
              </a:ext>
            </a:extLst>
          </p:cNvPr>
          <p:cNvSpPr txBox="1"/>
          <p:nvPr/>
        </p:nvSpPr>
        <p:spPr>
          <a:xfrm>
            <a:off x="4473514" y="6446019"/>
            <a:ext cx="2270928" cy="369332"/>
          </a:xfrm>
          <a:prstGeom prst="rect">
            <a:avLst/>
          </a:prstGeom>
          <a:noFill/>
        </p:spPr>
        <p:txBody>
          <a:bodyPr wrap="square" rtlCol="0">
            <a:spAutoFit/>
          </a:bodyPr>
          <a:lstStyle/>
          <a:p>
            <a:pPr algn="ctr"/>
            <a:r>
              <a:rPr lang="fr-FR">
                <a:solidFill>
                  <a:srgbClr val="FF0000"/>
                </a:solidFill>
              </a:rPr>
              <a:t>Without Lüders band</a:t>
            </a:r>
            <a:endParaRPr>
              <a:solidFill>
                <a:srgbClr val="FF0000"/>
              </a:solidFill>
            </a:endParaRPr>
          </a:p>
        </p:txBody>
      </p:sp>
      <p:sp>
        <p:nvSpPr>
          <p:cNvPr id="16" name="Rectangle 15">
            <a:extLst>
              <a:ext uri="{FF2B5EF4-FFF2-40B4-BE49-F238E27FC236}">
                <a16:creationId xmlns:a16="http://schemas.microsoft.com/office/drawing/2014/main" id="{B7C2E83F-B1CB-0693-D4BE-793DBFC87D8F}"/>
              </a:ext>
            </a:extLst>
          </p:cNvPr>
          <p:cNvSpPr/>
          <p:nvPr/>
        </p:nvSpPr>
        <p:spPr>
          <a:xfrm>
            <a:off x="1657978" y="1487156"/>
            <a:ext cx="1024932" cy="1607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17" name="Rectangle 16">
            <a:extLst>
              <a:ext uri="{FF2B5EF4-FFF2-40B4-BE49-F238E27FC236}">
                <a16:creationId xmlns:a16="http://schemas.microsoft.com/office/drawing/2014/main" id="{07C83355-09EC-FA72-40C6-8F6834CAA663}"/>
              </a:ext>
            </a:extLst>
          </p:cNvPr>
          <p:cNvSpPr/>
          <p:nvPr/>
        </p:nvSpPr>
        <p:spPr>
          <a:xfrm>
            <a:off x="4956349" y="1487156"/>
            <a:ext cx="1404258" cy="16077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53707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1"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2D2195C2-342A-4A34-9209-28075171B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802" y="1100243"/>
            <a:ext cx="7266901" cy="5285020"/>
          </a:xfrm>
          <a:prstGeom prst="rect">
            <a:avLst/>
          </a:prstGeom>
        </p:spPr>
      </p:pic>
      <p:sp>
        <p:nvSpPr>
          <p:cNvPr id="2" name="Titre 1">
            <a:extLst>
              <a:ext uri="{FF2B5EF4-FFF2-40B4-BE49-F238E27FC236}">
                <a16:creationId xmlns:a16="http://schemas.microsoft.com/office/drawing/2014/main" id="{607F6F46-BC7D-F29A-F012-4FA72B4110D6}"/>
              </a:ext>
            </a:extLst>
          </p:cNvPr>
          <p:cNvSpPr>
            <a:spLocks noGrp="1"/>
          </p:cNvSpPr>
          <p:nvPr>
            <p:ph type="title"/>
          </p:nvPr>
        </p:nvSpPr>
        <p:spPr>
          <a:xfrm>
            <a:off x="211014" y="0"/>
            <a:ext cx="11543663" cy="1325563"/>
          </a:xfrm>
        </p:spPr>
        <p:txBody>
          <a:bodyPr/>
          <a:lstStyle/>
          <a:p>
            <a:r>
              <a:rPr lang="fr-FR"/>
              <a:t>Output Folder: </a:t>
            </a:r>
            <a:r>
              <a:rPr lang="fr-FR" sz="4000"/>
              <a:t>Comparisons (Original &amp; FORGE laws)</a:t>
            </a:r>
            <a:endParaRPr/>
          </a:p>
        </p:txBody>
      </p:sp>
      <p:sp>
        <p:nvSpPr>
          <p:cNvPr id="6" name="Accolade ouvrante 5">
            <a:extLst>
              <a:ext uri="{FF2B5EF4-FFF2-40B4-BE49-F238E27FC236}">
                <a16:creationId xmlns:a16="http://schemas.microsoft.com/office/drawing/2014/main" id="{A9E8779E-DAC8-63FF-2D60-23A925244D86}"/>
              </a:ext>
            </a:extLst>
          </p:cNvPr>
          <p:cNvSpPr/>
          <p:nvPr/>
        </p:nvSpPr>
        <p:spPr>
          <a:xfrm rot="16200000">
            <a:off x="2074985" y="4672484"/>
            <a:ext cx="195943" cy="335112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7" name="Accolade ouvrante 6">
            <a:extLst>
              <a:ext uri="{FF2B5EF4-FFF2-40B4-BE49-F238E27FC236}">
                <a16:creationId xmlns:a16="http://schemas.microsoft.com/office/drawing/2014/main" id="{8A016577-C33E-87A0-1535-3A31432D2051}"/>
              </a:ext>
            </a:extLst>
          </p:cNvPr>
          <p:cNvSpPr/>
          <p:nvPr/>
        </p:nvSpPr>
        <p:spPr>
          <a:xfrm rot="16200000">
            <a:off x="5511006" y="4672485"/>
            <a:ext cx="195943" cy="3351126"/>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8" name="Accolade ouvrante 7">
            <a:extLst>
              <a:ext uri="{FF2B5EF4-FFF2-40B4-BE49-F238E27FC236}">
                <a16:creationId xmlns:a16="http://schemas.microsoft.com/office/drawing/2014/main" id="{D41414ED-5A9F-7522-627A-DA48C55F62D3}"/>
              </a:ext>
            </a:extLst>
          </p:cNvPr>
          <p:cNvSpPr/>
          <p:nvPr/>
        </p:nvSpPr>
        <p:spPr>
          <a:xfrm rot="10800000">
            <a:off x="7522866" y="1325563"/>
            <a:ext cx="254557" cy="2422472"/>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9" name="Accolade ouvrante 8">
            <a:extLst>
              <a:ext uri="{FF2B5EF4-FFF2-40B4-BE49-F238E27FC236}">
                <a16:creationId xmlns:a16="http://schemas.microsoft.com/office/drawing/2014/main" id="{206F21A0-B83C-B680-82B3-F492C4DC9BF8}"/>
              </a:ext>
            </a:extLst>
          </p:cNvPr>
          <p:cNvSpPr/>
          <p:nvPr/>
        </p:nvSpPr>
        <p:spPr>
          <a:xfrm rot="10800000">
            <a:off x="7522866" y="3862362"/>
            <a:ext cx="254557" cy="2422472"/>
          </a:xfrm>
          <a:prstGeom prst="leftBrace">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11" name="ZoneTexte 10">
            <a:extLst>
              <a:ext uri="{FF2B5EF4-FFF2-40B4-BE49-F238E27FC236}">
                <a16:creationId xmlns:a16="http://schemas.microsoft.com/office/drawing/2014/main" id="{440855AB-E15C-E7C2-8F8B-4BB35A5ECC7C}"/>
              </a:ext>
            </a:extLst>
          </p:cNvPr>
          <p:cNvSpPr txBox="1"/>
          <p:nvPr/>
        </p:nvSpPr>
        <p:spPr>
          <a:xfrm>
            <a:off x="7870113" y="2352133"/>
            <a:ext cx="2270928" cy="369332"/>
          </a:xfrm>
          <a:prstGeom prst="rect">
            <a:avLst/>
          </a:prstGeom>
          <a:noFill/>
        </p:spPr>
        <p:txBody>
          <a:bodyPr wrap="square" rtlCol="0">
            <a:spAutoFit/>
          </a:bodyPr>
          <a:lstStyle/>
          <a:p>
            <a:r>
              <a:rPr lang="fr-FR">
                <a:solidFill>
                  <a:srgbClr val="00B050"/>
                </a:solidFill>
              </a:rPr>
              <a:t>Zoom</a:t>
            </a:r>
            <a:endParaRPr>
              <a:solidFill>
                <a:srgbClr val="00B050"/>
              </a:solidFill>
            </a:endParaRPr>
          </a:p>
        </p:txBody>
      </p:sp>
      <p:sp>
        <p:nvSpPr>
          <p:cNvPr id="12" name="ZoneTexte 11">
            <a:extLst>
              <a:ext uri="{FF2B5EF4-FFF2-40B4-BE49-F238E27FC236}">
                <a16:creationId xmlns:a16="http://schemas.microsoft.com/office/drawing/2014/main" id="{8E2FA3DD-19EF-2440-75FE-E496347ABF79}"/>
              </a:ext>
            </a:extLst>
          </p:cNvPr>
          <p:cNvSpPr txBox="1"/>
          <p:nvPr/>
        </p:nvSpPr>
        <p:spPr>
          <a:xfrm>
            <a:off x="7777423" y="4888932"/>
            <a:ext cx="2270928" cy="369332"/>
          </a:xfrm>
          <a:prstGeom prst="rect">
            <a:avLst/>
          </a:prstGeom>
          <a:noFill/>
        </p:spPr>
        <p:txBody>
          <a:bodyPr wrap="square" rtlCol="0">
            <a:spAutoFit/>
          </a:bodyPr>
          <a:lstStyle/>
          <a:p>
            <a:r>
              <a:rPr lang="fr-FR">
                <a:solidFill>
                  <a:srgbClr val="00B050"/>
                </a:solidFill>
              </a:rPr>
              <a:t>Global view</a:t>
            </a:r>
            <a:endParaRPr>
              <a:solidFill>
                <a:srgbClr val="00B050"/>
              </a:solidFill>
            </a:endParaRPr>
          </a:p>
        </p:txBody>
      </p:sp>
      <p:sp>
        <p:nvSpPr>
          <p:cNvPr id="13" name="ZoneTexte 12">
            <a:extLst>
              <a:ext uri="{FF2B5EF4-FFF2-40B4-BE49-F238E27FC236}">
                <a16:creationId xmlns:a16="http://schemas.microsoft.com/office/drawing/2014/main" id="{AB9BAA20-0181-8E64-3E10-BCC82A1ABF54}"/>
              </a:ext>
            </a:extLst>
          </p:cNvPr>
          <p:cNvSpPr txBox="1"/>
          <p:nvPr/>
        </p:nvSpPr>
        <p:spPr>
          <a:xfrm>
            <a:off x="1037492" y="6433403"/>
            <a:ext cx="2270928" cy="369332"/>
          </a:xfrm>
          <a:prstGeom prst="rect">
            <a:avLst/>
          </a:prstGeom>
          <a:noFill/>
        </p:spPr>
        <p:txBody>
          <a:bodyPr wrap="square" rtlCol="0">
            <a:spAutoFit/>
          </a:bodyPr>
          <a:lstStyle/>
          <a:p>
            <a:pPr algn="ctr"/>
            <a:r>
              <a:rPr lang="fr-FR">
                <a:solidFill>
                  <a:srgbClr val="FF0000"/>
                </a:solidFill>
              </a:rPr>
              <a:t>With Lüders band</a:t>
            </a:r>
            <a:endParaRPr>
              <a:solidFill>
                <a:srgbClr val="FF0000"/>
              </a:solidFill>
            </a:endParaRPr>
          </a:p>
        </p:txBody>
      </p:sp>
      <p:sp>
        <p:nvSpPr>
          <p:cNvPr id="14" name="ZoneTexte 13">
            <a:extLst>
              <a:ext uri="{FF2B5EF4-FFF2-40B4-BE49-F238E27FC236}">
                <a16:creationId xmlns:a16="http://schemas.microsoft.com/office/drawing/2014/main" id="{B0F7C6CA-BE68-DA09-4B07-DF0EED9FF41F}"/>
              </a:ext>
            </a:extLst>
          </p:cNvPr>
          <p:cNvSpPr txBox="1"/>
          <p:nvPr/>
        </p:nvSpPr>
        <p:spPr>
          <a:xfrm>
            <a:off x="4473514" y="6446019"/>
            <a:ext cx="2270928" cy="369332"/>
          </a:xfrm>
          <a:prstGeom prst="rect">
            <a:avLst/>
          </a:prstGeom>
          <a:noFill/>
        </p:spPr>
        <p:txBody>
          <a:bodyPr wrap="square" rtlCol="0">
            <a:spAutoFit/>
          </a:bodyPr>
          <a:lstStyle/>
          <a:p>
            <a:pPr algn="ctr"/>
            <a:r>
              <a:rPr lang="fr-FR">
                <a:solidFill>
                  <a:srgbClr val="FF0000"/>
                </a:solidFill>
              </a:rPr>
              <a:t>Without Lüders band</a:t>
            </a:r>
            <a:endParaRPr>
              <a:solidFill>
                <a:srgbClr val="FF0000"/>
              </a:solidFill>
            </a:endParaRPr>
          </a:p>
        </p:txBody>
      </p:sp>
    </p:spTree>
    <p:extLst>
      <p:ext uri="{BB962C8B-B14F-4D97-AF65-F5344CB8AC3E}">
        <p14:creationId xmlns:p14="http://schemas.microsoft.com/office/powerpoint/2010/main" val="1965887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7F6F46-BC7D-F29A-F012-4FA72B4110D6}"/>
              </a:ext>
            </a:extLst>
          </p:cNvPr>
          <p:cNvSpPr>
            <a:spLocks noGrp="1"/>
          </p:cNvSpPr>
          <p:nvPr>
            <p:ph type="title"/>
          </p:nvPr>
        </p:nvSpPr>
        <p:spPr>
          <a:xfrm>
            <a:off x="211014" y="0"/>
            <a:ext cx="11543663" cy="1325563"/>
          </a:xfrm>
        </p:spPr>
        <p:txBody>
          <a:bodyPr/>
          <a:lstStyle/>
          <a:p>
            <a:r>
              <a:rPr lang="fr-FR"/>
              <a:t>Optimization algorithm</a:t>
            </a:r>
            <a:endParaRPr/>
          </a:p>
        </p:txBody>
      </p:sp>
      <p:pic>
        <p:nvPicPr>
          <p:cNvPr id="3" name="Image 2">
            <a:extLst>
              <a:ext uri="{FF2B5EF4-FFF2-40B4-BE49-F238E27FC236}">
                <a16:creationId xmlns:a16="http://schemas.microsoft.com/office/drawing/2014/main" id="{AD90BB6D-858B-E5BF-629B-06B468261551}"/>
              </a:ext>
            </a:extLst>
          </p:cNvPr>
          <p:cNvPicPr>
            <a:picLocks noChangeAspect="1"/>
          </p:cNvPicPr>
          <p:nvPr/>
        </p:nvPicPr>
        <p:blipFill>
          <a:blip r:embed="rId3"/>
          <a:stretch>
            <a:fillRect/>
          </a:stretch>
        </p:blipFill>
        <p:spPr>
          <a:xfrm>
            <a:off x="0" y="1100276"/>
            <a:ext cx="12192000" cy="3930125"/>
          </a:xfrm>
          <a:prstGeom prst="rect">
            <a:avLst/>
          </a:prstGeom>
        </p:spPr>
      </p:pic>
      <p:pic>
        <p:nvPicPr>
          <p:cNvPr id="5" name="Image 4">
            <a:extLst>
              <a:ext uri="{FF2B5EF4-FFF2-40B4-BE49-F238E27FC236}">
                <a16:creationId xmlns:a16="http://schemas.microsoft.com/office/drawing/2014/main" id="{3AA2036E-8866-768C-61D1-4493711E22FD}"/>
              </a:ext>
            </a:extLst>
          </p:cNvPr>
          <p:cNvPicPr>
            <a:picLocks noChangeAspect="1"/>
          </p:cNvPicPr>
          <p:nvPr/>
        </p:nvPicPr>
        <p:blipFill>
          <a:blip r:embed="rId4"/>
          <a:stretch>
            <a:fillRect/>
          </a:stretch>
        </p:blipFill>
        <p:spPr>
          <a:xfrm>
            <a:off x="11268" y="5263071"/>
            <a:ext cx="12180732" cy="598109"/>
          </a:xfrm>
          <a:prstGeom prst="rect">
            <a:avLst/>
          </a:prstGeom>
        </p:spPr>
      </p:pic>
      <p:sp>
        <p:nvSpPr>
          <p:cNvPr id="10" name="Rectangle 9">
            <a:extLst>
              <a:ext uri="{FF2B5EF4-FFF2-40B4-BE49-F238E27FC236}">
                <a16:creationId xmlns:a16="http://schemas.microsoft.com/office/drawing/2014/main" id="{0C5F4805-4350-49EF-46DD-2804E53DF1CF}"/>
              </a:ext>
            </a:extLst>
          </p:cNvPr>
          <p:cNvSpPr/>
          <p:nvPr/>
        </p:nvSpPr>
        <p:spPr>
          <a:xfrm>
            <a:off x="2279374" y="996820"/>
            <a:ext cx="609600" cy="48742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
        <p:nvSpPr>
          <p:cNvPr id="16" name="Rectangle 15">
            <a:extLst>
              <a:ext uri="{FF2B5EF4-FFF2-40B4-BE49-F238E27FC236}">
                <a16:creationId xmlns:a16="http://schemas.microsoft.com/office/drawing/2014/main" id="{9895201B-1348-1871-6CB4-A45DCB513ED8}"/>
              </a:ext>
            </a:extLst>
          </p:cNvPr>
          <p:cNvSpPr/>
          <p:nvPr/>
        </p:nvSpPr>
        <p:spPr>
          <a:xfrm>
            <a:off x="7971183" y="5139123"/>
            <a:ext cx="974034" cy="48742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1A193758-B8E7-FC6D-CFC9-F188F5EE1F8B}"/>
                  </a:ext>
                </a:extLst>
              </p:cNvPr>
              <p:cNvSpPr txBox="1"/>
              <p:nvPr/>
            </p:nvSpPr>
            <p:spPr>
              <a:xfrm>
                <a:off x="211014" y="6130677"/>
                <a:ext cx="7752521" cy="369332"/>
              </a:xfrm>
              <a:prstGeom prst="rect">
                <a:avLst/>
              </a:prstGeom>
              <a:noFill/>
            </p:spPr>
            <p:txBody>
              <a:bodyPr wrap="square" rtlCol="0">
                <a:spAutoFit/>
              </a:bodyPr>
              <a:lstStyle/>
              <a:p>
                <a14:m>
                  <m:oMath xmlns:m="http://schemas.openxmlformats.org/officeDocument/2006/math">
                    <m:r>
                      <a:rPr lang="ar-AE" b="0" i="1">
                        <a:solidFill>
                          <a:srgbClr val="FF0000"/>
                        </a:solidFill>
                        <a:latin typeface="Cambria Math" panose="02040503050406030204" pitchFamily="18" charset="0"/>
                      </a:rPr>
                      <m:t>𝑑𝑎𝑡𝑎</m:t>
                    </m:r>
                    <m:r>
                      <a:rPr lang="ar-AE" b="0" i="1">
                        <a:solidFill>
                          <a:srgbClr val="FF0000"/>
                        </a:solidFill>
                        <a:latin typeface="Cambria Math" panose="02040503050406030204" pitchFamily="18" charset="0"/>
                      </a:rPr>
                      <m:t>=</m:t>
                    </m:r>
                    <m:r>
                      <a:rPr lang="ar-AE" b="0" i="1">
                        <a:solidFill>
                          <a:srgbClr val="FF0000"/>
                        </a:solidFill>
                        <a:latin typeface="Cambria Math" panose="02040503050406030204" pitchFamily="18" charset="0"/>
                      </a:rPr>
                      <m:t>𝑒𝑛𝑡𝑟𝑖𝑒𝑠</m:t>
                    </m:r>
                    <m:r>
                      <a:rPr lang="ar-AE" b="0" i="1">
                        <a:solidFill>
                          <a:srgbClr val="FF0000"/>
                        </a:solidFill>
                        <a:latin typeface="Cambria Math" panose="02040503050406030204" pitchFamily="18" charset="0"/>
                      </a:rPr>
                      <m:t>=(</m:t>
                    </m:r>
                    <m:r>
                      <a:rPr lang="ar-AE" b="0" i="1">
                        <a:solidFill>
                          <a:srgbClr val="FF0000"/>
                        </a:solidFill>
                        <a:latin typeface="Cambria Math" panose="02040503050406030204" pitchFamily="18" charset="0"/>
                      </a:rPr>
                      <m:t>𝜀</m:t>
                    </m:r>
                    <m:r>
                      <a:rPr lang="ar-AE" b="0" i="1">
                        <a:solidFill>
                          <a:srgbClr val="FF0000"/>
                        </a:solidFill>
                        <a:latin typeface="Cambria Math" panose="02040503050406030204" pitchFamily="18" charset="0"/>
                      </a:rPr>
                      <m:t>, </m:t>
                    </m:r>
                    <m:acc>
                      <m:accPr>
                        <m:chr m:val="̇"/>
                        <m:ctrlPr>
                          <a:rPr lang="ar-AE" b="0" i="1">
                            <a:solidFill>
                              <a:srgbClr val="FF0000"/>
                            </a:solidFill>
                            <a:latin typeface="Cambria Math" panose="02040503050406030204" pitchFamily="18" charset="0"/>
                          </a:rPr>
                        </m:ctrlPr>
                      </m:accPr>
                      <m:e>
                        <m:r>
                          <a:rPr lang="ar-AE" b="0" i="1">
                            <a:solidFill>
                              <a:srgbClr val="FF0000"/>
                            </a:solidFill>
                            <a:latin typeface="Cambria Math" panose="02040503050406030204" pitchFamily="18" charset="0"/>
                          </a:rPr>
                          <m:t>𝜀</m:t>
                        </m:r>
                      </m:e>
                    </m:acc>
                    <m:r>
                      <a:rPr lang="ar-AE" b="0" i="1">
                        <a:solidFill>
                          <a:srgbClr val="FF0000"/>
                        </a:solidFill>
                        <a:latin typeface="Cambria Math" panose="02040503050406030204" pitchFamily="18" charset="0"/>
                      </a:rPr>
                      <m:t>,</m:t>
                    </m:r>
                    <m:r>
                      <a:rPr lang="ar-AE" b="0" i="1">
                        <a:solidFill>
                          <a:srgbClr val="FF0000"/>
                        </a:solidFill>
                        <a:latin typeface="Cambria Math" panose="02040503050406030204" pitchFamily="18" charset="0"/>
                      </a:rPr>
                      <m:t>𝑇</m:t>
                    </m:r>
                    <m:r>
                      <a:rPr lang="ar-AE" b="0" i="1">
                        <a:solidFill>
                          <a:srgbClr val="FF0000"/>
                        </a:solidFill>
                        <a:latin typeface="Cambria Math" panose="02040503050406030204" pitchFamily="18" charset="0"/>
                      </a:rPr>
                      <m:t>)</m:t>
                    </m:r>
                  </m:oMath>
                </a14:m>
                <a:r>
                  <a:rPr lang="ar-AE">
                    <a:solidFill>
                      <a:srgbClr val="FF0000"/>
                    </a:solidFill>
                  </a:rPr>
                  <a:t> </a:t>
                </a:r>
                <a:r>
                  <a:rPr lang="fr-FR">
                    <a:solidFill>
                      <a:srgbClr val="FF0000"/>
                    </a:solidFill>
                  </a:rPr>
                  <a:t>where </a:t>
                </a:r>
                <a14:m>
                  <m:oMath xmlns:m="http://schemas.openxmlformats.org/officeDocument/2006/math">
                    <m:r>
                      <a:rPr lang="fr-FR" i="1">
                        <a:solidFill>
                          <a:srgbClr val="FF0000"/>
                        </a:solidFill>
                        <a:latin typeface="Cambria Math" panose="02040503050406030204" pitchFamily="18" charset="0"/>
                      </a:rPr>
                      <m:t>𝜀</m:t>
                    </m:r>
                    <m:r>
                      <a:rPr lang="fr-FR" i="1">
                        <a:solidFill>
                          <a:srgbClr val="FF0000"/>
                        </a:solidFill>
                        <a:latin typeface="Cambria Math" panose="02040503050406030204" pitchFamily="18" charset="0"/>
                      </a:rPr>
                      <m:t>, </m:t>
                    </m:r>
                    <m:acc>
                      <m:accPr>
                        <m:chr m:val="̇"/>
                        <m:ctrlPr>
                          <a:rPr lang="ar-AE" i="1">
                            <a:solidFill>
                              <a:srgbClr val="FF0000"/>
                            </a:solidFill>
                            <a:latin typeface="Cambria Math" panose="02040503050406030204" pitchFamily="18" charset="0"/>
                          </a:rPr>
                        </m:ctrlPr>
                      </m:accPr>
                      <m:e>
                        <m:r>
                          <a:rPr lang="ar-AE" i="1">
                            <a:solidFill>
                              <a:srgbClr val="FF0000"/>
                            </a:solidFill>
                            <a:latin typeface="Cambria Math" panose="02040503050406030204" pitchFamily="18" charset="0"/>
                          </a:rPr>
                          <m:t>𝜀</m:t>
                        </m:r>
                      </m:e>
                    </m:acc>
                    <m:r>
                      <a:rPr lang="ar-AE" i="1">
                        <a:solidFill>
                          <a:srgbClr val="FF0000"/>
                        </a:solidFill>
                        <a:latin typeface="Cambria Math" panose="02040503050406030204" pitchFamily="18" charset="0"/>
                      </a:rPr>
                      <m:t>,</m:t>
                    </m:r>
                    <m:r>
                      <a:rPr lang="ar-AE" i="1">
                        <a:solidFill>
                          <a:srgbClr val="FF0000"/>
                        </a:solidFill>
                        <a:latin typeface="Cambria Math" panose="02040503050406030204" pitchFamily="18" charset="0"/>
                      </a:rPr>
                      <m:t>𝑇</m:t>
                    </m:r>
                  </m:oMath>
                </a14:m>
                <a:r>
                  <a:rPr lang="ar-AE">
                    <a:solidFill>
                      <a:srgbClr val="FF0000"/>
                    </a:solidFill>
                  </a:rPr>
                  <a:t> </a:t>
                </a:r>
                <a:r>
                  <a:rPr lang="fr-FR">
                    <a:solidFill>
                      <a:srgbClr val="FF0000"/>
                    </a:solidFill>
                  </a:rPr>
                  <a:t>are lists.</a:t>
                </a:r>
              </a:p>
            </p:txBody>
          </p:sp>
        </mc:Choice>
        <mc:Fallback xmlns="">
          <p:sp>
            <p:nvSpPr>
              <p:cNvPr id="17" name="ZoneTexte 16">
                <a:extLst>
                  <a:ext uri="{FF2B5EF4-FFF2-40B4-BE49-F238E27FC236}">
                    <a16:creationId xmlns:a16="http://schemas.microsoft.com/office/drawing/2014/main" id="{1A193758-B8E7-FC6D-CFC9-F188F5EE1F8B}"/>
                  </a:ext>
                </a:extLst>
              </p:cNvPr>
              <p:cNvSpPr txBox="1">
                <a:spLocks noRot="1" noChangeAspect="1" noMove="1" noResize="1" noEditPoints="1" noAdjustHandles="1" noChangeArrowheads="1" noChangeShapeType="1" noTextEdit="1"/>
              </p:cNvSpPr>
              <p:nvPr/>
            </p:nvSpPr>
            <p:spPr>
              <a:xfrm>
                <a:off x="211014" y="6130677"/>
                <a:ext cx="7752521" cy="369332"/>
              </a:xfrm>
              <a:prstGeom prst="rect">
                <a:avLst/>
              </a:prstGeom>
              <a:blipFill>
                <a:blip r:embed="rId5"/>
                <a:stretch>
                  <a:fillRect t="-10000" b="-26667"/>
                </a:stretch>
              </a:blipFill>
            </p:spPr>
            <p:txBody>
              <a:bodyPr/>
              <a:lstStyle/>
              <a:p>
                <a:r>
                  <a:rPr>
                    <a:noFill/>
                  </a:rPr>
                  <a:t> </a:t>
                </a:r>
              </a:p>
            </p:txBody>
          </p:sp>
        </mc:Fallback>
      </mc:AlternateContent>
      <p:sp>
        <p:nvSpPr>
          <p:cNvPr id="18" name="Rectangle 17">
            <a:extLst>
              <a:ext uri="{FF2B5EF4-FFF2-40B4-BE49-F238E27FC236}">
                <a16:creationId xmlns:a16="http://schemas.microsoft.com/office/drawing/2014/main" id="{299970C9-B344-1298-B70B-E5822ADAFC5D}"/>
              </a:ext>
            </a:extLst>
          </p:cNvPr>
          <p:cNvSpPr/>
          <p:nvPr/>
        </p:nvSpPr>
        <p:spPr>
          <a:xfrm>
            <a:off x="5234609" y="5459906"/>
            <a:ext cx="974034" cy="487423"/>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306608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1+#ppt_w/2"/>
                                          </p:val>
                                        </p:tav>
                                        <p:tav tm="100000">
                                          <p:val>
                                            <p:strVal val="#ppt_x"/>
                                          </p:val>
                                        </p:tav>
                                      </p:tavLst>
                                    </p:anim>
                                    <p:anim calcmode="lin" valueType="num">
                                      <p:cBhvr additive="base">
                                        <p:cTn id="26"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17"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294385-BD48-42AA-85C4-3BD28BE4B64C}"/>
              </a:ext>
            </a:extLst>
          </p:cNvPr>
          <p:cNvSpPr>
            <a:spLocks noGrp="1"/>
          </p:cNvSpPr>
          <p:nvPr>
            <p:ph type="title"/>
          </p:nvPr>
        </p:nvSpPr>
        <p:spPr/>
        <p:txBody>
          <a:bodyPr/>
          <a:lstStyle/>
          <a:p>
            <a:r>
              <a:rPr lang="fr-FR"/>
              <a:t>Comparison with real FORGE - beginning</a:t>
            </a:r>
          </a:p>
        </p:txBody>
      </p:sp>
      <p:sp>
        <p:nvSpPr>
          <p:cNvPr id="10" name="ZoneTexte 9">
            <a:extLst>
              <a:ext uri="{FF2B5EF4-FFF2-40B4-BE49-F238E27FC236}">
                <a16:creationId xmlns:a16="http://schemas.microsoft.com/office/drawing/2014/main" id="{F1153191-D466-455D-B747-8E4ACCCBA28C}"/>
              </a:ext>
            </a:extLst>
          </p:cNvPr>
          <p:cNvSpPr txBox="1"/>
          <p:nvPr/>
        </p:nvSpPr>
        <p:spPr>
          <a:xfrm>
            <a:off x="474785" y="5952392"/>
            <a:ext cx="4668715" cy="369332"/>
          </a:xfrm>
          <a:prstGeom prst="rect">
            <a:avLst/>
          </a:prstGeom>
          <a:noFill/>
        </p:spPr>
        <p:txBody>
          <a:bodyPr wrap="square" rtlCol="0">
            <a:spAutoFit/>
          </a:bodyPr>
          <a:lstStyle/>
          <a:p>
            <a:pPr algn="ctr"/>
            <a:r>
              <a:rPr lang="fr-FR"/>
              <a:t>FORGE</a:t>
            </a:r>
          </a:p>
        </p:txBody>
      </p:sp>
      <p:sp>
        <p:nvSpPr>
          <p:cNvPr id="11" name="ZoneTexte 10">
            <a:extLst>
              <a:ext uri="{FF2B5EF4-FFF2-40B4-BE49-F238E27FC236}">
                <a16:creationId xmlns:a16="http://schemas.microsoft.com/office/drawing/2014/main" id="{E8DD4399-1B8E-43BF-B847-F46495AB6105}"/>
              </a:ext>
            </a:extLst>
          </p:cNvPr>
          <p:cNvSpPr txBox="1"/>
          <p:nvPr/>
        </p:nvSpPr>
        <p:spPr>
          <a:xfrm>
            <a:off x="6799385" y="5952392"/>
            <a:ext cx="4668715" cy="369332"/>
          </a:xfrm>
          <a:prstGeom prst="rect">
            <a:avLst/>
          </a:prstGeom>
          <a:noFill/>
        </p:spPr>
        <p:txBody>
          <a:bodyPr wrap="square" rtlCol="0">
            <a:spAutoFit/>
          </a:bodyPr>
          <a:lstStyle/>
          <a:p>
            <a:pPr algn="ctr"/>
            <a:r>
              <a:rPr lang="fr-FR"/>
              <a:t>ALGORITHM</a:t>
            </a:r>
          </a:p>
        </p:txBody>
      </p:sp>
      <p:pic>
        <p:nvPicPr>
          <p:cNvPr id="7" name="Image 6">
            <a:extLst>
              <a:ext uri="{FF2B5EF4-FFF2-40B4-BE49-F238E27FC236}">
                <a16:creationId xmlns:a16="http://schemas.microsoft.com/office/drawing/2014/main" id="{954FFE51-2ECF-4DED-A620-52D260C61466}"/>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51795"/>
          <a:stretch/>
        </p:blipFill>
        <p:spPr>
          <a:xfrm>
            <a:off x="5873835" y="1798027"/>
            <a:ext cx="6012717" cy="4215911"/>
          </a:xfrm>
          <a:prstGeom prst="rect">
            <a:avLst/>
          </a:prstGeom>
        </p:spPr>
      </p:pic>
      <p:pic>
        <p:nvPicPr>
          <p:cNvPr id="8" name="Image 7">
            <a:extLst>
              <a:ext uri="{FF2B5EF4-FFF2-40B4-BE49-F238E27FC236}">
                <a16:creationId xmlns:a16="http://schemas.microsoft.com/office/drawing/2014/main" id="{469BD681-8D54-4D8F-A0CA-097BEA604D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32059"/>
            <a:ext cx="5621215" cy="4215911"/>
          </a:xfrm>
          <a:prstGeom prst="rect">
            <a:avLst/>
          </a:prstGeom>
        </p:spPr>
      </p:pic>
    </p:spTree>
    <p:extLst>
      <p:ext uri="{BB962C8B-B14F-4D97-AF65-F5344CB8AC3E}">
        <p14:creationId xmlns:p14="http://schemas.microsoft.com/office/powerpoint/2010/main" val="4247633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824A393C-465F-402D-AE83-F11EFB0D0326}"/>
              </a:ext>
            </a:extLst>
          </p:cNvPr>
          <p:cNvPicPr>
            <a:picLocks noChangeAspect="1"/>
          </p:cNvPicPr>
          <p:nvPr/>
        </p:nvPicPr>
        <p:blipFill rotWithShape="1">
          <a:blip r:embed="rId2">
            <a:extLst>
              <a:ext uri="{28A0092B-C50C-407E-A947-70E740481C1C}">
                <a14:useLocalDpi xmlns:a14="http://schemas.microsoft.com/office/drawing/2010/main" val="0"/>
              </a:ext>
            </a:extLst>
          </a:blip>
          <a:srcRect l="50000" t="52436"/>
          <a:stretch/>
        </p:blipFill>
        <p:spPr>
          <a:xfrm>
            <a:off x="5722092" y="1771586"/>
            <a:ext cx="6226654" cy="4307858"/>
          </a:xfrm>
          <a:prstGeom prst="rect">
            <a:avLst/>
          </a:prstGeom>
        </p:spPr>
      </p:pic>
      <p:sp>
        <p:nvSpPr>
          <p:cNvPr id="2" name="Titre 1">
            <a:extLst>
              <a:ext uri="{FF2B5EF4-FFF2-40B4-BE49-F238E27FC236}">
                <a16:creationId xmlns:a16="http://schemas.microsoft.com/office/drawing/2014/main" id="{F0294385-BD48-42AA-85C4-3BD28BE4B64C}"/>
              </a:ext>
            </a:extLst>
          </p:cNvPr>
          <p:cNvSpPr>
            <a:spLocks noGrp="1"/>
          </p:cNvSpPr>
          <p:nvPr>
            <p:ph type="title"/>
          </p:nvPr>
        </p:nvSpPr>
        <p:spPr/>
        <p:txBody>
          <a:bodyPr/>
          <a:lstStyle/>
          <a:p>
            <a:r>
              <a:rPr lang="fr-FR"/>
              <a:t>Comparison with real FORGE - beginning</a:t>
            </a:r>
          </a:p>
        </p:txBody>
      </p:sp>
      <p:pic>
        <p:nvPicPr>
          <p:cNvPr id="5" name="Image 4">
            <a:extLst>
              <a:ext uri="{FF2B5EF4-FFF2-40B4-BE49-F238E27FC236}">
                <a16:creationId xmlns:a16="http://schemas.microsoft.com/office/drawing/2014/main" id="{555FB1E5-A92C-4CC9-B34F-961210198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80" y="1499397"/>
            <a:ext cx="5852172" cy="4389129"/>
          </a:xfrm>
          <a:prstGeom prst="rect">
            <a:avLst/>
          </a:prstGeom>
        </p:spPr>
      </p:pic>
      <p:sp>
        <p:nvSpPr>
          <p:cNvPr id="10" name="ZoneTexte 9">
            <a:extLst>
              <a:ext uri="{FF2B5EF4-FFF2-40B4-BE49-F238E27FC236}">
                <a16:creationId xmlns:a16="http://schemas.microsoft.com/office/drawing/2014/main" id="{F1153191-D466-455D-B747-8E4ACCCBA28C}"/>
              </a:ext>
            </a:extLst>
          </p:cNvPr>
          <p:cNvSpPr txBox="1"/>
          <p:nvPr/>
        </p:nvSpPr>
        <p:spPr>
          <a:xfrm>
            <a:off x="474785" y="5952392"/>
            <a:ext cx="4668715" cy="369332"/>
          </a:xfrm>
          <a:prstGeom prst="rect">
            <a:avLst/>
          </a:prstGeom>
          <a:noFill/>
        </p:spPr>
        <p:txBody>
          <a:bodyPr wrap="square" rtlCol="0">
            <a:spAutoFit/>
          </a:bodyPr>
          <a:lstStyle/>
          <a:p>
            <a:pPr algn="ctr"/>
            <a:r>
              <a:rPr lang="fr-FR"/>
              <a:t>FORGE</a:t>
            </a:r>
          </a:p>
        </p:txBody>
      </p:sp>
      <p:sp>
        <p:nvSpPr>
          <p:cNvPr id="11" name="ZoneTexte 10">
            <a:extLst>
              <a:ext uri="{FF2B5EF4-FFF2-40B4-BE49-F238E27FC236}">
                <a16:creationId xmlns:a16="http://schemas.microsoft.com/office/drawing/2014/main" id="{E8DD4399-1B8E-43BF-B847-F46495AB6105}"/>
              </a:ext>
            </a:extLst>
          </p:cNvPr>
          <p:cNvSpPr txBox="1"/>
          <p:nvPr/>
        </p:nvSpPr>
        <p:spPr>
          <a:xfrm>
            <a:off x="6799385" y="5952392"/>
            <a:ext cx="4668715" cy="369332"/>
          </a:xfrm>
          <a:prstGeom prst="rect">
            <a:avLst/>
          </a:prstGeom>
          <a:noFill/>
        </p:spPr>
        <p:txBody>
          <a:bodyPr wrap="square" rtlCol="0">
            <a:spAutoFit/>
          </a:bodyPr>
          <a:lstStyle/>
          <a:p>
            <a:pPr algn="ctr"/>
            <a:r>
              <a:rPr lang="fr-FR"/>
              <a:t>ALGORITHM</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25A8724F-3B13-D3D7-D422-6825C3F5B187}"/>
                  </a:ext>
                </a:extLst>
              </p:cNvPr>
              <p:cNvSpPr txBox="1"/>
              <p:nvPr/>
            </p:nvSpPr>
            <p:spPr>
              <a:xfrm>
                <a:off x="325821" y="6321724"/>
                <a:ext cx="9753600" cy="369332"/>
              </a:xfrm>
              <a:prstGeom prst="rect">
                <a:avLst/>
              </a:prstGeom>
              <a:noFill/>
            </p:spPr>
            <p:txBody>
              <a:bodyPr wrap="square" rtlCol="0">
                <a:spAutoFit/>
              </a:bodyPr>
              <a:lstStyle/>
              <a:p>
                <a:r>
                  <a:rPr lang="fr-FR">
                    <a:solidFill>
                      <a:srgbClr val="FF0000"/>
                    </a:solidFill>
                  </a:rPr>
                  <a:t>Conclusion: </a:t>
                </a:r>
                <a14:m>
                  <m:oMath xmlns:m="http://schemas.openxmlformats.org/officeDocument/2006/math">
                    <m:sSub>
                      <m:sSubPr>
                        <m:ctrlPr>
                          <a:rPr lang="ar-AE" b="0" i="1">
                            <a:solidFill>
                              <a:srgbClr val="FF0000"/>
                            </a:solidFill>
                            <a:latin typeface="Cambria Math" panose="02040503050406030204" pitchFamily="18" charset="0"/>
                          </a:rPr>
                        </m:ctrlPr>
                      </m:sSubPr>
                      <m:e>
                        <m:r>
                          <a:rPr lang="ar-AE" b="0" i="1">
                            <a:solidFill>
                              <a:srgbClr val="FF0000"/>
                            </a:solidFill>
                            <a:latin typeface="Cambria Math" panose="02040503050406030204" pitchFamily="18" charset="0"/>
                          </a:rPr>
                          <m:t>𝜀</m:t>
                        </m:r>
                      </m:e>
                      <m:sub>
                        <m:r>
                          <a:rPr lang="ar-AE" b="0" i="1">
                            <a:solidFill>
                              <a:srgbClr val="FF0000"/>
                            </a:solidFill>
                            <a:latin typeface="Cambria Math" panose="02040503050406030204" pitchFamily="18" charset="0"/>
                          </a:rPr>
                          <m:t>𝑏</m:t>
                        </m:r>
                        <m:r>
                          <a:rPr lang="ar-AE" b="0" i="1">
                            <a:solidFill>
                              <a:srgbClr val="FF0000"/>
                            </a:solidFill>
                            <a:latin typeface="Cambria Math" panose="02040503050406030204" pitchFamily="18" charset="0"/>
                          </a:rPr>
                          <m:t>0</m:t>
                        </m:r>
                      </m:sub>
                    </m:sSub>
                  </m:oMath>
                </a14:m>
                <a:r>
                  <a:rPr lang="ar-AE">
                    <a:solidFill>
                      <a:srgbClr val="FF0000"/>
                    </a:solidFill>
                  </a:rPr>
                  <a:t> </a:t>
                </a:r>
                <a:r>
                  <a:rPr lang="fr-FR">
                    <a:solidFill>
                      <a:srgbClr val="FF0000"/>
                    </a:solidFill>
                  </a:rPr>
                  <a:t>compuration satisfying for A &amp; m2, should be improved for more parameters.</a:t>
                </a:r>
              </a:p>
            </p:txBody>
          </p:sp>
        </mc:Choice>
        <mc:Fallback xmlns="">
          <p:sp>
            <p:nvSpPr>
              <p:cNvPr id="3" name="ZoneTexte 2">
                <a:extLst>
                  <a:ext uri="{FF2B5EF4-FFF2-40B4-BE49-F238E27FC236}">
                    <a16:creationId xmlns:a16="http://schemas.microsoft.com/office/drawing/2014/main" id="{25A8724F-3B13-D3D7-D422-6825C3F5B187}"/>
                  </a:ext>
                </a:extLst>
              </p:cNvPr>
              <p:cNvSpPr txBox="1">
                <a:spLocks noRot="1" noChangeAspect="1" noMove="1" noResize="1" noEditPoints="1" noAdjustHandles="1" noChangeArrowheads="1" noChangeShapeType="1" noTextEdit="1"/>
              </p:cNvSpPr>
              <p:nvPr/>
            </p:nvSpPr>
            <p:spPr>
              <a:xfrm>
                <a:off x="325821" y="6321724"/>
                <a:ext cx="9753600" cy="369332"/>
              </a:xfrm>
              <a:prstGeom prst="rect">
                <a:avLst/>
              </a:prstGeom>
              <a:blipFill>
                <a:blip r:embed="rId4"/>
                <a:stretch>
                  <a:fillRect l="-520" t="-9677" b="-22581"/>
                </a:stretch>
              </a:blipFill>
            </p:spPr>
            <p:txBody>
              <a:bodyPr/>
              <a:lstStyle/>
              <a:p>
                <a:r>
                  <a:rPr>
                    <a:noFill/>
                  </a:rPr>
                  <a:t> </a:t>
                </a:r>
              </a:p>
            </p:txBody>
          </p:sp>
        </mc:Fallback>
      </mc:AlternateContent>
    </p:spTree>
    <p:extLst>
      <p:ext uri="{BB962C8B-B14F-4D97-AF65-F5344CB8AC3E}">
        <p14:creationId xmlns:p14="http://schemas.microsoft.com/office/powerpoint/2010/main" val="4095605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294385-BD48-42AA-85C4-3BD28BE4B64C}"/>
              </a:ext>
            </a:extLst>
          </p:cNvPr>
          <p:cNvSpPr>
            <a:spLocks noGrp="1"/>
          </p:cNvSpPr>
          <p:nvPr>
            <p:ph type="title"/>
          </p:nvPr>
        </p:nvSpPr>
        <p:spPr/>
        <p:txBody>
          <a:bodyPr/>
          <a:lstStyle/>
          <a:p>
            <a:r>
              <a:rPr lang="fr-FR"/>
              <a:t>Comparison with real FORGE – global view</a:t>
            </a:r>
          </a:p>
        </p:txBody>
      </p:sp>
      <p:sp>
        <p:nvSpPr>
          <p:cNvPr id="10" name="ZoneTexte 9">
            <a:extLst>
              <a:ext uri="{FF2B5EF4-FFF2-40B4-BE49-F238E27FC236}">
                <a16:creationId xmlns:a16="http://schemas.microsoft.com/office/drawing/2014/main" id="{F1153191-D466-455D-B747-8E4ACCCBA28C}"/>
              </a:ext>
            </a:extLst>
          </p:cNvPr>
          <p:cNvSpPr txBox="1"/>
          <p:nvPr/>
        </p:nvSpPr>
        <p:spPr>
          <a:xfrm>
            <a:off x="474785" y="5952392"/>
            <a:ext cx="4668715" cy="369332"/>
          </a:xfrm>
          <a:prstGeom prst="rect">
            <a:avLst/>
          </a:prstGeom>
          <a:noFill/>
        </p:spPr>
        <p:txBody>
          <a:bodyPr wrap="square" rtlCol="0">
            <a:spAutoFit/>
          </a:bodyPr>
          <a:lstStyle/>
          <a:p>
            <a:pPr algn="ctr"/>
            <a:r>
              <a:rPr lang="fr-FR"/>
              <a:t>FORGE</a:t>
            </a:r>
          </a:p>
        </p:txBody>
      </p:sp>
      <p:sp>
        <p:nvSpPr>
          <p:cNvPr id="11" name="ZoneTexte 10">
            <a:extLst>
              <a:ext uri="{FF2B5EF4-FFF2-40B4-BE49-F238E27FC236}">
                <a16:creationId xmlns:a16="http://schemas.microsoft.com/office/drawing/2014/main" id="{E8DD4399-1B8E-43BF-B847-F46495AB6105}"/>
              </a:ext>
            </a:extLst>
          </p:cNvPr>
          <p:cNvSpPr txBox="1"/>
          <p:nvPr/>
        </p:nvSpPr>
        <p:spPr>
          <a:xfrm>
            <a:off x="6799385" y="5952392"/>
            <a:ext cx="4668715" cy="369332"/>
          </a:xfrm>
          <a:prstGeom prst="rect">
            <a:avLst/>
          </a:prstGeom>
          <a:noFill/>
        </p:spPr>
        <p:txBody>
          <a:bodyPr wrap="square" rtlCol="0">
            <a:spAutoFit/>
          </a:bodyPr>
          <a:lstStyle/>
          <a:p>
            <a:pPr algn="ctr"/>
            <a:r>
              <a:rPr lang="fr-FR"/>
              <a:t>ALGORITHM</a:t>
            </a:r>
          </a:p>
        </p:txBody>
      </p:sp>
      <p:pic>
        <p:nvPicPr>
          <p:cNvPr id="4" name="Image 3">
            <a:extLst>
              <a:ext uri="{FF2B5EF4-FFF2-40B4-BE49-F238E27FC236}">
                <a16:creationId xmlns:a16="http://schemas.microsoft.com/office/drawing/2014/main" id="{B125C243-8E70-496F-AE82-773E48AFDD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44" y="1436658"/>
            <a:ext cx="5852172" cy="4389129"/>
          </a:xfrm>
          <a:prstGeom prst="rect">
            <a:avLst/>
          </a:prstGeom>
        </p:spPr>
      </p:pic>
      <p:pic>
        <p:nvPicPr>
          <p:cNvPr id="7" name="Image 6">
            <a:extLst>
              <a:ext uri="{FF2B5EF4-FFF2-40B4-BE49-F238E27FC236}">
                <a16:creationId xmlns:a16="http://schemas.microsoft.com/office/drawing/2014/main" id="{2384565A-3883-433F-BB5A-B9387834CA6B}"/>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51795" r="489" b="1539"/>
          <a:stretch/>
        </p:blipFill>
        <p:spPr>
          <a:xfrm>
            <a:off x="5735228" y="1593399"/>
            <a:ext cx="6174171" cy="4232388"/>
          </a:xfrm>
          <a:prstGeom prst="rect">
            <a:avLst/>
          </a:prstGeom>
        </p:spPr>
      </p:pic>
    </p:spTree>
    <p:extLst>
      <p:ext uri="{BB962C8B-B14F-4D97-AF65-F5344CB8AC3E}">
        <p14:creationId xmlns:p14="http://schemas.microsoft.com/office/powerpoint/2010/main" val="3368370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63080F-D14E-1064-3A20-48B23DB139D5}"/>
              </a:ext>
            </a:extLst>
          </p:cNvPr>
          <p:cNvSpPr>
            <a:spLocks noGrp="1"/>
          </p:cNvSpPr>
          <p:nvPr>
            <p:ph type="title"/>
          </p:nvPr>
        </p:nvSpPr>
        <p:spPr/>
        <p:txBody>
          <a:bodyPr/>
          <a:lstStyle/>
          <a:p>
            <a:r>
              <a:rPr lang="fr-FR" dirty="0"/>
              <a:t>Iso-thermal</a:t>
            </a:r>
            <a:endParaRPr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CEE7F96B-10EB-63BB-274E-9431AD2E12BC}"/>
                  </a:ext>
                </a:extLst>
              </p:cNvPr>
              <p:cNvSpPr>
                <a:spLocks noGrp="1"/>
              </p:cNvSpPr>
              <p:nvPr>
                <p:ph idx="1"/>
              </p:nvPr>
            </p:nvSpPr>
            <p:spPr>
              <a:xfrm>
                <a:off x="838200" y="1825625"/>
                <a:ext cx="11229870" cy="4351338"/>
              </a:xfrm>
            </p:spPr>
            <p:txBody>
              <a:bodyPr/>
              <a:lstStyle/>
              <a:p>
                <a:r>
                  <a:rPr lang="fr-FR" dirty="0" err="1"/>
                  <a:t>Here</a:t>
                </a:r>
                <a:r>
                  <a:rPr lang="fr-FR" dirty="0"/>
                  <a:t>, the </a:t>
                </a:r>
                <a:r>
                  <a:rPr lang="fr-FR" dirty="0" err="1"/>
                  <a:t>temperature</a:t>
                </a:r>
                <a:r>
                  <a:rPr lang="fr-FR" dirty="0"/>
                  <a:t> variation </a:t>
                </a:r>
                <a:r>
                  <a:rPr lang="fr-FR" dirty="0" err="1"/>
                  <a:t>is</a:t>
                </a:r>
                <a:r>
                  <a:rPr lang="fr-FR" dirty="0"/>
                  <a:t> not </a:t>
                </a:r>
                <a:r>
                  <a:rPr lang="fr-FR" dirty="0" err="1"/>
                  <a:t>taken</a:t>
                </a:r>
                <a:r>
                  <a:rPr lang="fr-FR" dirty="0"/>
                  <a:t> </a:t>
                </a:r>
                <a:r>
                  <a:rPr lang="fr-FR" dirty="0" err="1"/>
                  <a:t>into</a:t>
                </a:r>
                <a:r>
                  <a:rPr lang="fr-FR" dirty="0"/>
                  <a:t> </a:t>
                </a:r>
                <a:r>
                  <a:rPr lang="fr-FR" dirty="0" err="1"/>
                  <a:t>account</a:t>
                </a:r>
                <a:r>
                  <a:rPr lang="fr-FR" dirty="0"/>
                  <a:t>. So, the </a:t>
                </a:r>
                <a:r>
                  <a:rPr lang="fr-FR" dirty="0" err="1"/>
                  <a:t>law</a:t>
                </a:r>
                <a:r>
                  <a:rPr lang="fr-FR" dirty="0"/>
                  <a:t> </a:t>
                </a:r>
                <a:r>
                  <a:rPr lang="fr-FR" dirty="0" err="1"/>
                  <a:t>becomes</a:t>
                </a:r>
                <a:r>
                  <a:rPr lang="fr-FR" dirty="0"/>
                  <a:t>:</a:t>
                </a:r>
              </a:p>
              <a:p>
                <a:pPr lvl="1"/>
                <a14:m>
                  <m:oMath xmlns:m="http://schemas.openxmlformats.org/officeDocument/2006/math">
                    <m:r>
                      <a:rPr lang="fr-FR" b="0" i="1" smtClean="0">
                        <a:latin typeface="Cambria Math" panose="02040503050406030204" pitchFamily="18" charset="0"/>
                      </a:rPr>
                      <m:t>𝜎</m:t>
                    </m:r>
                    <m:r>
                      <a:rPr lang="fr-FR" b="0" i="1" smtClean="0">
                        <a:latin typeface="Cambria Math" panose="02040503050406030204" pitchFamily="18" charset="0"/>
                      </a:rPr>
                      <m:t>=</m:t>
                    </m:r>
                    <m:r>
                      <a:rPr lang="fr-FR" b="0" i="1" smtClean="0">
                        <a:latin typeface="Cambria Math" panose="02040503050406030204" pitchFamily="18" charset="0"/>
                      </a:rPr>
                      <m:t>𝐴</m:t>
                    </m:r>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a:rPr lang="fr-FR" b="0" i="1" smtClean="0">
                            <a:latin typeface="Cambria Math" panose="02040503050406030204" pitchFamily="18" charset="0"/>
                          </a:rPr>
                          <m:t>𝜀</m:t>
                        </m:r>
                      </m:e>
                      <m:sup>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2</m:t>
                            </m:r>
                          </m:sub>
                        </m:sSub>
                      </m:sup>
                    </m:sSup>
                    <m:r>
                      <a:rPr lang="fr-FR" b="0" i="1" smtClean="0">
                        <a:latin typeface="Cambria Math" panose="02040503050406030204" pitchFamily="18" charset="0"/>
                      </a:rPr>
                      <m:t>⋅</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exp</m:t>
                        </m:r>
                      </m:fName>
                      <m:e>
                        <m:d>
                          <m:dPr>
                            <m:ctrlPr>
                              <a:rPr lang="fr-FR" b="0" i="1" smtClean="0">
                                <a:latin typeface="Cambria Math" panose="02040503050406030204" pitchFamily="18" charset="0"/>
                              </a:rPr>
                            </m:ctrlPr>
                          </m:dPr>
                          <m:e>
                            <m:f>
                              <m:fPr>
                                <m:ctrlPr>
                                  <a:rPr lang="fr-FR" b="0" i="1" smtClean="0">
                                    <a:latin typeface="Cambria Math" panose="02040503050406030204" pitchFamily="18" charset="0"/>
                                  </a:rPr>
                                </m:ctrlPr>
                              </m:fPr>
                              <m:num>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4</m:t>
                                    </m:r>
                                  </m:sub>
                                </m:sSub>
                              </m:num>
                              <m:den>
                                <m:r>
                                  <a:rPr lang="fr-FR" b="0" i="1" smtClean="0">
                                    <a:latin typeface="Cambria Math" panose="02040503050406030204" pitchFamily="18" charset="0"/>
                                  </a:rPr>
                                  <m:t>𝜀</m:t>
                                </m:r>
                              </m:den>
                            </m:f>
                          </m:e>
                        </m:d>
                        <m:r>
                          <a:rPr lang="fr-FR" b="0" i="1" smtClean="0">
                            <a:latin typeface="Cambria Math" panose="02040503050406030204" pitchFamily="18" charset="0"/>
                          </a:rPr>
                          <m:t>⋅</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exp</m:t>
                            </m:r>
                          </m:fName>
                          <m:e>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7</m:t>
                                    </m:r>
                                  </m:sub>
                                </m:sSub>
                                <m:r>
                                  <a:rPr lang="fr-FR" b="0" i="1" smtClean="0">
                                    <a:latin typeface="Cambria Math" panose="02040503050406030204" pitchFamily="18" charset="0"/>
                                  </a:rPr>
                                  <m:t>𝜀</m:t>
                                </m:r>
                              </m:e>
                            </m:d>
                          </m:e>
                        </m:func>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𝜀</m:t>
                                </m:r>
                              </m:e>
                            </m:acc>
                          </m:e>
                          <m:sup>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3</m:t>
                                </m:r>
                              </m:sub>
                            </m:sSub>
                          </m:sup>
                        </m:sSup>
                      </m:e>
                    </m:func>
                  </m:oMath>
                </a14:m>
                <a:endParaRPr dirty="0"/>
              </a:p>
            </p:txBody>
          </p:sp>
        </mc:Choice>
        <mc:Fallback xmlns="">
          <p:sp>
            <p:nvSpPr>
              <p:cNvPr id="3" name="Espace réservé du contenu 2">
                <a:extLst>
                  <a:ext uri="{FF2B5EF4-FFF2-40B4-BE49-F238E27FC236}">
                    <a16:creationId xmlns:a16="http://schemas.microsoft.com/office/drawing/2014/main" id="{CEE7F96B-10EB-63BB-274E-9431AD2E12BC}"/>
                  </a:ext>
                </a:extLst>
              </p:cNvPr>
              <p:cNvSpPr>
                <a:spLocks noGrp="1" noRot="1" noChangeAspect="1" noMove="1" noResize="1" noEditPoints="1" noAdjustHandles="1" noChangeArrowheads="1" noChangeShapeType="1" noTextEdit="1"/>
              </p:cNvSpPr>
              <p:nvPr>
                <p:ph idx="1"/>
              </p:nvPr>
            </p:nvSpPr>
            <p:spPr>
              <a:xfrm>
                <a:off x="838200" y="1825625"/>
                <a:ext cx="11229870" cy="4351338"/>
              </a:xfrm>
              <a:blipFill>
                <a:blip r:embed="rId2"/>
                <a:stretch>
                  <a:fillRect l="-1017" t="-2326"/>
                </a:stretch>
              </a:blipFill>
            </p:spPr>
            <p:txBody>
              <a:bodyPr/>
              <a:lstStyle/>
              <a:p>
                <a:r>
                  <a:rPr>
                    <a:noFill/>
                  </a:rPr>
                  <a:t> </a:t>
                </a:r>
              </a:p>
            </p:txBody>
          </p:sp>
        </mc:Fallback>
      </mc:AlternateContent>
    </p:spTree>
    <p:extLst>
      <p:ext uri="{BB962C8B-B14F-4D97-AF65-F5344CB8AC3E}">
        <p14:creationId xmlns:p14="http://schemas.microsoft.com/office/powerpoint/2010/main" val="23511139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a:extLst>
                  <a:ext uri="{FF2B5EF4-FFF2-40B4-BE49-F238E27FC236}">
                    <a16:creationId xmlns:a16="http://schemas.microsoft.com/office/drawing/2014/main" id="{BD8368FC-5A06-7FC5-D1C4-52A101526826}"/>
                  </a:ext>
                </a:extLst>
              </p:cNvPr>
              <p:cNvSpPr>
                <a:spLocks noGrp="1"/>
              </p:cNvSpPr>
              <p:nvPr>
                <p:ph type="title"/>
              </p:nvPr>
            </p:nvSpPr>
            <p:spPr>
              <a:xfrm>
                <a:off x="238539" y="334272"/>
                <a:ext cx="11115261" cy="695049"/>
              </a:xfrm>
            </p:spPr>
            <p:txBody>
              <a:bodyPr/>
              <a:lstStyle/>
              <a:p>
                <a:pPr/>
                <a14:m>
                  <m:oMathPara xmlns:m="http://schemas.openxmlformats.org/officeDocument/2006/math">
                    <m:oMathParaPr>
                      <m:jc m:val="left"/>
                    </m:oMathParaPr>
                    <m:oMath xmlns:m="http://schemas.openxmlformats.org/officeDocument/2006/math">
                      <m:r>
                        <a:rPr lang="fr-FR" b="0" i="1">
                          <a:latin typeface="Cambria Math" panose="02040503050406030204" pitchFamily="18" charset="0"/>
                        </a:rPr>
                        <m:t>𝐴</m:t>
                      </m:r>
                      <m:r>
                        <a:rPr lang="fr-FR" b="0" i="1">
                          <a:latin typeface="Cambria Math" panose="02040503050406030204" pitchFamily="18" charset="0"/>
                        </a:rPr>
                        <m:t>,</m:t>
                      </m:r>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2</m:t>
                          </m:r>
                        </m:sub>
                      </m:sSub>
                    </m:oMath>
                  </m:oMathPara>
                </a14:m>
                <a:endParaRPr/>
              </a:p>
            </p:txBody>
          </p:sp>
        </mc:Choice>
        <mc:Fallback xmlns="">
          <p:sp>
            <p:nvSpPr>
              <p:cNvPr id="2" name="Titre 1">
                <a:extLst>
                  <a:ext uri="{FF2B5EF4-FFF2-40B4-BE49-F238E27FC236}">
                    <a16:creationId xmlns:a16="http://schemas.microsoft.com/office/drawing/2014/main" id="{BD8368FC-5A06-7FC5-D1C4-52A101526826}"/>
                  </a:ext>
                </a:extLst>
              </p:cNvPr>
              <p:cNvSpPr>
                <a:spLocks noGrp="1" noRot="1" noChangeAspect="1" noMove="1" noResize="1" noEditPoints="1" noAdjustHandles="1" noChangeArrowheads="1" noChangeShapeType="1" noTextEdit="1"/>
              </p:cNvSpPr>
              <p:nvPr>
                <p:ph type="title"/>
              </p:nvPr>
            </p:nvSpPr>
            <p:spPr>
              <a:xfrm>
                <a:off x="238539" y="334272"/>
                <a:ext cx="11115261" cy="695049"/>
              </a:xfrm>
              <a:blipFill>
                <a:blip r:embed="rId2"/>
                <a:stretch>
                  <a:fillRect l="-912" b="-5357"/>
                </a:stretch>
              </a:blipFill>
            </p:spPr>
            <p:txBody>
              <a:bodyPr/>
              <a:lstStyle/>
              <a:p>
                <a:r>
                  <a:rP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4876253F-0AED-09A0-429B-D42B3B7CBBC4}"/>
                  </a:ext>
                </a:extLst>
              </p:cNvPr>
              <p:cNvSpPr txBox="1"/>
              <p:nvPr/>
            </p:nvSpPr>
            <p:spPr>
              <a:xfrm>
                <a:off x="0" y="1782419"/>
                <a:ext cx="2451653" cy="4924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3200" b="0" i="1">
                          <a:latin typeface="Cambria Math" panose="02040503050406030204" pitchFamily="18" charset="0"/>
                        </a:rPr>
                        <m:t>𝜎</m:t>
                      </m:r>
                      <m:r>
                        <a:rPr lang="fr-FR" sz="3200" b="0" i="1">
                          <a:latin typeface="Cambria Math" panose="02040503050406030204" pitchFamily="18" charset="0"/>
                        </a:rPr>
                        <m:t>=</m:t>
                      </m:r>
                      <m:r>
                        <a:rPr lang="fr-FR" sz="3200" b="0" i="1">
                          <a:latin typeface="Cambria Math" panose="02040503050406030204" pitchFamily="18" charset="0"/>
                        </a:rPr>
                        <m:t>𝐴</m:t>
                      </m:r>
                      <m:r>
                        <a:rPr lang="fr-FR" sz="3200" b="0" i="1">
                          <a:latin typeface="Cambria Math" panose="02040503050406030204" pitchFamily="18" charset="0"/>
                        </a:rPr>
                        <m:t>⋅</m:t>
                      </m:r>
                      <m:sSup>
                        <m:sSupPr>
                          <m:ctrlPr>
                            <a:rPr lang="fr-FR" sz="3200" b="0" i="1">
                              <a:latin typeface="Cambria Math" panose="02040503050406030204" pitchFamily="18" charset="0"/>
                            </a:rPr>
                          </m:ctrlPr>
                        </m:sSupPr>
                        <m:e>
                          <m:r>
                            <a:rPr lang="fr-FR" sz="3200" b="0" i="1">
                              <a:latin typeface="Cambria Math" panose="02040503050406030204" pitchFamily="18" charset="0"/>
                            </a:rPr>
                            <m:t>𝜀</m:t>
                          </m:r>
                        </m:e>
                        <m:sup>
                          <m:sSub>
                            <m:sSubPr>
                              <m:ctrlPr>
                                <a:rPr lang="fr-FR" sz="3200" b="0" i="1">
                                  <a:latin typeface="Cambria Math" panose="02040503050406030204" pitchFamily="18" charset="0"/>
                                </a:rPr>
                              </m:ctrlPr>
                            </m:sSubPr>
                            <m:e>
                              <m:r>
                                <a:rPr lang="fr-FR" sz="3200" b="0" i="1">
                                  <a:latin typeface="Cambria Math" panose="02040503050406030204" pitchFamily="18" charset="0"/>
                                </a:rPr>
                                <m:t>𝑚</m:t>
                              </m:r>
                            </m:e>
                            <m:sub>
                              <m:r>
                                <a:rPr lang="fr-FR" sz="3200" b="0" i="1">
                                  <a:latin typeface="Cambria Math" panose="02040503050406030204" pitchFamily="18" charset="0"/>
                                </a:rPr>
                                <m:t>2</m:t>
                              </m:r>
                            </m:sub>
                          </m:sSub>
                        </m:sup>
                      </m:sSup>
                    </m:oMath>
                  </m:oMathPara>
                </a14:m>
                <a:endParaRPr sz="3200"/>
              </a:p>
            </p:txBody>
          </p:sp>
        </mc:Choice>
        <mc:Fallback xmlns="">
          <p:sp>
            <p:nvSpPr>
              <p:cNvPr id="12" name="ZoneTexte 11">
                <a:extLst>
                  <a:ext uri="{FF2B5EF4-FFF2-40B4-BE49-F238E27FC236}">
                    <a16:creationId xmlns:a16="http://schemas.microsoft.com/office/drawing/2014/main" id="{4876253F-0AED-09A0-429B-D42B3B7CBBC4}"/>
                  </a:ext>
                </a:extLst>
              </p:cNvPr>
              <p:cNvSpPr txBox="1">
                <a:spLocks noRot="1" noChangeAspect="1" noMove="1" noResize="1" noEditPoints="1" noAdjustHandles="1" noChangeArrowheads="1" noChangeShapeType="1" noTextEdit="1"/>
              </p:cNvSpPr>
              <p:nvPr/>
            </p:nvSpPr>
            <p:spPr>
              <a:xfrm>
                <a:off x="0" y="1782419"/>
                <a:ext cx="2451653" cy="492443"/>
              </a:xfrm>
              <a:prstGeom prst="rect">
                <a:avLst/>
              </a:prstGeom>
              <a:blipFill>
                <a:blip r:embed="rId4"/>
                <a:stretch>
                  <a:fillRect b="-5000"/>
                </a:stretch>
              </a:blipFill>
            </p:spPr>
            <p:txBody>
              <a:bodyPr/>
              <a:lstStyle/>
              <a:p>
                <a:r>
                  <a:rPr>
                    <a:noFill/>
                  </a:rPr>
                  <a:t> </a:t>
                </a:r>
              </a:p>
            </p:txBody>
          </p:sp>
        </mc:Fallback>
      </mc:AlternateContent>
      <mc:AlternateContent xmlns:mc="http://schemas.openxmlformats.org/markup-compatibility/2006" xmlns:a14="http://schemas.microsoft.com/office/drawing/2010/main">
        <mc:Choice Requires="a14">
          <p:graphicFrame>
            <p:nvGraphicFramePr>
              <p:cNvPr id="13" name="Tableau 12">
                <a:extLst>
                  <a:ext uri="{FF2B5EF4-FFF2-40B4-BE49-F238E27FC236}">
                    <a16:creationId xmlns:a16="http://schemas.microsoft.com/office/drawing/2014/main" id="{ADB3A79F-500C-1D99-4BBE-802F81F9D3A8}"/>
                  </a:ext>
                </a:extLst>
              </p:cNvPr>
              <p:cNvGraphicFramePr>
                <a:graphicFrameLocks noGrp="1"/>
              </p:cNvGraphicFramePr>
              <p:nvPr>
                <p:extLst>
                  <p:ext uri="{D42A27DB-BD31-4B8C-83A1-F6EECF244321}">
                    <p14:modId xmlns:p14="http://schemas.microsoft.com/office/powerpoint/2010/main" val="3491878736"/>
                  </p:ext>
                </p:extLst>
              </p:nvPr>
            </p:nvGraphicFramePr>
            <p:xfrm>
              <a:off x="238539" y="2684412"/>
              <a:ext cx="3405809" cy="1489175"/>
            </p:xfrm>
            <a:graphic>
              <a:graphicData uri="http://schemas.openxmlformats.org/drawingml/2006/table">
                <a:tbl>
                  <a:tblPr firstRow="1" bandRow="1">
                    <a:tableStyleId>{5C22544A-7EE6-4342-B048-85BDC9FD1C3A}</a:tableStyleId>
                  </a:tblPr>
                  <a:tblGrid>
                    <a:gridCol w="715205">
                      <a:extLst>
                        <a:ext uri="{9D8B030D-6E8A-4147-A177-3AD203B41FA5}">
                          <a16:colId xmlns:a16="http://schemas.microsoft.com/office/drawing/2014/main" val="2908022206"/>
                        </a:ext>
                      </a:extLst>
                    </a:gridCol>
                    <a:gridCol w="1181174">
                      <a:extLst>
                        <a:ext uri="{9D8B030D-6E8A-4147-A177-3AD203B41FA5}">
                          <a16:colId xmlns:a16="http://schemas.microsoft.com/office/drawing/2014/main" val="1339862851"/>
                        </a:ext>
                      </a:extLst>
                    </a:gridCol>
                    <a:gridCol w="1509430">
                      <a:extLst>
                        <a:ext uri="{9D8B030D-6E8A-4147-A177-3AD203B41FA5}">
                          <a16:colId xmlns:a16="http://schemas.microsoft.com/office/drawing/2014/main" val="2594902844"/>
                        </a:ext>
                      </a:extLst>
                    </a:gridCol>
                  </a:tblGrid>
                  <a:tr h="0">
                    <a:tc>
                      <a:txBody>
                        <a:bodyPr/>
                        <a:lstStyle/>
                        <a:p>
                          <a:pPr algn="ctr"/>
                          <a:endParaRPr/>
                        </a:p>
                      </a:txBody>
                      <a:tcPr/>
                    </a:tc>
                    <a:tc>
                      <a:txBody>
                        <a:bodyPr/>
                        <a:lstStyle/>
                        <a:p>
                          <a:pPr algn="ctr"/>
                          <a:r>
                            <a:rPr lang="fr-FR"/>
                            <a:t>With Lüders</a:t>
                          </a:r>
                          <a:endParaRPr/>
                        </a:p>
                      </a:txBody>
                      <a:tcPr/>
                    </a:tc>
                    <a:tc>
                      <a:txBody>
                        <a:bodyPr/>
                        <a:lstStyle/>
                        <a:p>
                          <a:pPr algn="ctr"/>
                          <a:r>
                            <a:rPr lang="fr-FR"/>
                            <a:t>Without Lüders</a:t>
                          </a:r>
                          <a:endParaRPr/>
                        </a:p>
                      </a:txBody>
                      <a:tcPr/>
                    </a:tc>
                    <a:extLst>
                      <a:ext uri="{0D108BD9-81ED-4DB2-BD59-A6C34878D82A}">
                        <a16:rowId xmlns:a16="http://schemas.microsoft.com/office/drawing/2014/main" val="1218103678"/>
                      </a:ext>
                    </a:extLst>
                  </a:tr>
                  <a:tr h="478255">
                    <a:tc>
                      <a:txBody>
                        <a:bodyPr/>
                        <a:lstStyle/>
                        <a:p>
                          <a:pPr algn="ctr"/>
                          <a14:m>
                            <m:oMathPara xmlns:m="http://schemas.openxmlformats.org/officeDocument/2006/math">
                              <m:oMathParaPr>
                                <m:jc m:val="centerGroup"/>
                              </m:oMathParaPr>
                              <m:oMath xmlns:m="http://schemas.openxmlformats.org/officeDocument/2006/math">
                                <m:r>
                                  <a:rPr lang="fr-FR" b="0" i="1">
                                    <a:latin typeface="Cambria Math" panose="02040503050406030204" pitchFamily="18" charset="0"/>
                                  </a:rPr>
                                  <m:t>𝐴</m:t>
                                </m:r>
                              </m:oMath>
                            </m:oMathPara>
                          </a14:m>
                          <a:endParaRPr/>
                        </a:p>
                      </a:txBody>
                      <a:tcPr/>
                    </a:tc>
                    <a:tc>
                      <a:txBody>
                        <a:bodyPr/>
                        <a:lstStyle/>
                        <a:p>
                          <a:pPr algn="ctr"/>
                          <a:r>
                            <a:rPr lang="fr-FR"/>
                            <a:t>Failed</a:t>
                          </a:r>
                          <a:endParaRPr/>
                        </a:p>
                      </a:txBody>
                      <a:tcPr/>
                    </a:tc>
                    <a:tc>
                      <a:txBody>
                        <a:bodyPr/>
                        <a:lstStyle/>
                        <a:p>
                          <a:pPr algn="ctr"/>
                          <a:r>
                            <a:rPr lang="fr-FR"/>
                            <a:t>609.9848</a:t>
                          </a:r>
                          <a:endParaRPr/>
                        </a:p>
                      </a:txBody>
                      <a:tcPr/>
                    </a:tc>
                    <a:extLst>
                      <a:ext uri="{0D108BD9-81ED-4DB2-BD59-A6C34878D82A}">
                        <a16:rowId xmlns:a16="http://schemas.microsoft.com/office/drawing/2014/main" val="29356603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2</m:t>
                                    </m:r>
                                  </m:sub>
                                </m:sSub>
                              </m:oMath>
                            </m:oMathPara>
                          </a14:m>
                          <a:endParaRPr/>
                        </a:p>
                      </a:txBody>
                      <a:tcPr/>
                    </a:tc>
                    <a:tc>
                      <a:txBody>
                        <a:bodyPr/>
                        <a:lstStyle/>
                        <a:p>
                          <a:pPr algn="ctr"/>
                          <a:r>
                            <a:rPr lang="fr-FR"/>
                            <a:t>Failed</a:t>
                          </a:r>
                          <a:endParaRPr/>
                        </a:p>
                      </a:txBody>
                      <a:tcPr/>
                    </a:tc>
                    <a:tc>
                      <a:txBody>
                        <a:bodyPr/>
                        <a:lstStyle/>
                        <a:p>
                          <a:pPr algn="ctr"/>
                          <a:r>
                            <a:rPr lang="fr-FR"/>
                            <a:t>0.3142</a:t>
                          </a:r>
                          <a:endParaRPr/>
                        </a:p>
                      </a:txBody>
                      <a:tcPr/>
                    </a:tc>
                    <a:extLst>
                      <a:ext uri="{0D108BD9-81ED-4DB2-BD59-A6C34878D82A}">
                        <a16:rowId xmlns:a16="http://schemas.microsoft.com/office/drawing/2014/main" val="3679443409"/>
                      </a:ext>
                    </a:extLst>
                  </a:tr>
                </a:tbl>
              </a:graphicData>
            </a:graphic>
          </p:graphicFrame>
        </mc:Choice>
        <mc:Fallback xmlns="">
          <p:graphicFrame>
            <p:nvGraphicFramePr>
              <p:cNvPr id="13" name="Tableau 12">
                <a:extLst>
                  <a:ext uri="{FF2B5EF4-FFF2-40B4-BE49-F238E27FC236}">
                    <a16:creationId xmlns:a16="http://schemas.microsoft.com/office/drawing/2014/main" id="{ADB3A79F-500C-1D99-4BBE-802F81F9D3A8}"/>
                  </a:ext>
                </a:extLst>
              </p:cNvPr>
              <p:cNvGraphicFramePr>
                <a:graphicFrameLocks noGrp="1"/>
              </p:cNvGraphicFramePr>
              <p:nvPr>
                <p:extLst>
                  <p:ext uri="{D42A27DB-BD31-4B8C-83A1-F6EECF244321}">
                    <p14:modId xmlns:p14="http://schemas.microsoft.com/office/powerpoint/2010/main" val="3491878736"/>
                  </p:ext>
                </p:extLst>
              </p:nvPr>
            </p:nvGraphicFramePr>
            <p:xfrm>
              <a:off x="238539" y="2684412"/>
              <a:ext cx="3405809" cy="1489175"/>
            </p:xfrm>
            <a:graphic>
              <a:graphicData uri="http://schemas.openxmlformats.org/drawingml/2006/table">
                <a:tbl>
                  <a:tblPr firstRow="1" bandRow="1">
                    <a:tableStyleId>{5C22544A-7EE6-4342-B048-85BDC9FD1C3A}</a:tableStyleId>
                  </a:tblPr>
                  <a:tblGrid>
                    <a:gridCol w="715205">
                      <a:extLst>
                        <a:ext uri="{9D8B030D-6E8A-4147-A177-3AD203B41FA5}">
                          <a16:colId xmlns:a16="http://schemas.microsoft.com/office/drawing/2014/main" val="2908022206"/>
                        </a:ext>
                      </a:extLst>
                    </a:gridCol>
                    <a:gridCol w="1181174">
                      <a:extLst>
                        <a:ext uri="{9D8B030D-6E8A-4147-A177-3AD203B41FA5}">
                          <a16:colId xmlns:a16="http://schemas.microsoft.com/office/drawing/2014/main" val="1339862851"/>
                        </a:ext>
                      </a:extLst>
                    </a:gridCol>
                    <a:gridCol w="1509430">
                      <a:extLst>
                        <a:ext uri="{9D8B030D-6E8A-4147-A177-3AD203B41FA5}">
                          <a16:colId xmlns:a16="http://schemas.microsoft.com/office/drawing/2014/main" val="2594902844"/>
                        </a:ext>
                      </a:extLst>
                    </a:gridCol>
                  </a:tblGrid>
                  <a:tr h="640080">
                    <a:tc>
                      <a:txBody>
                        <a:bodyPr/>
                        <a:lstStyle/>
                        <a:p>
                          <a:pPr algn="ctr"/>
                          <a:endParaRPr/>
                        </a:p>
                      </a:txBody>
                      <a:tcPr/>
                    </a:tc>
                    <a:tc>
                      <a:txBody>
                        <a:bodyPr/>
                        <a:lstStyle/>
                        <a:p>
                          <a:pPr algn="ctr"/>
                          <a:r>
                            <a:rPr lang="fr-FR"/>
                            <a:t>With Lüders</a:t>
                          </a:r>
                          <a:endParaRPr/>
                        </a:p>
                      </a:txBody>
                      <a:tcPr/>
                    </a:tc>
                    <a:tc>
                      <a:txBody>
                        <a:bodyPr/>
                        <a:lstStyle/>
                        <a:p>
                          <a:pPr algn="ctr"/>
                          <a:r>
                            <a:rPr lang="fr-FR"/>
                            <a:t>Without Lüders</a:t>
                          </a:r>
                          <a:endParaRPr/>
                        </a:p>
                      </a:txBody>
                      <a:tcPr/>
                    </a:tc>
                    <a:extLst>
                      <a:ext uri="{0D108BD9-81ED-4DB2-BD59-A6C34878D82A}">
                        <a16:rowId xmlns:a16="http://schemas.microsoft.com/office/drawing/2014/main" val="1218103678"/>
                      </a:ext>
                    </a:extLst>
                  </a:tr>
                  <a:tr h="478255">
                    <a:tc>
                      <a:txBody>
                        <a:bodyPr/>
                        <a:lstStyle/>
                        <a:p>
                          <a:endParaRPr lang="fr-FR"/>
                        </a:p>
                      </a:txBody>
                      <a:tcPr>
                        <a:blipFill>
                          <a:blip r:embed="rId5"/>
                          <a:stretch>
                            <a:fillRect t="-139474" r="-383929" b="-97368"/>
                          </a:stretch>
                        </a:blipFill>
                      </a:tcPr>
                    </a:tc>
                    <a:tc>
                      <a:txBody>
                        <a:bodyPr/>
                        <a:lstStyle/>
                        <a:p>
                          <a:pPr algn="ctr"/>
                          <a:r>
                            <a:rPr lang="fr-FR"/>
                            <a:t>Failed</a:t>
                          </a:r>
                          <a:endParaRPr/>
                        </a:p>
                      </a:txBody>
                      <a:tcPr/>
                    </a:tc>
                    <a:tc>
                      <a:txBody>
                        <a:bodyPr/>
                        <a:lstStyle/>
                        <a:p>
                          <a:pPr algn="ctr"/>
                          <a:r>
                            <a:rPr lang="fr-FR"/>
                            <a:t>609.9848</a:t>
                          </a:r>
                          <a:endParaRPr/>
                        </a:p>
                      </a:txBody>
                      <a:tcPr/>
                    </a:tc>
                    <a:extLst>
                      <a:ext uri="{0D108BD9-81ED-4DB2-BD59-A6C34878D82A}">
                        <a16:rowId xmlns:a16="http://schemas.microsoft.com/office/drawing/2014/main" val="2935660302"/>
                      </a:ext>
                    </a:extLst>
                  </a:tr>
                  <a:tr h="370840">
                    <a:tc>
                      <a:txBody>
                        <a:bodyPr/>
                        <a:lstStyle/>
                        <a:p>
                          <a:endParaRPr lang="fr-FR"/>
                        </a:p>
                      </a:txBody>
                      <a:tcPr>
                        <a:blipFill>
                          <a:blip r:embed="rId5"/>
                          <a:stretch>
                            <a:fillRect t="-313793" r="-383929" b="-27586"/>
                          </a:stretch>
                        </a:blipFill>
                      </a:tcPr>
                    </a:tc>
                    <a:tc>
                      <a:txBody>
                        <a:bodyPr/>
                        <a:lstStyle/>
                        <a:p>
                          <a:pPr algn="ctr"/>
                          <a:r>
                            <a:rPr lang="fr-FR"/>
                            <a:t>Failed</a:t>
                          </a:r>
                          <a:endParaRPr/>
                        </a:p>
                      </a:txBody>
                      <a:tcPr/>
                    </a:tc>
                    <a:tc>
                      <a:txBody>
                        <a:bodyPr/>
                        <a:lstStyle/>
                        <a:p>
                          <a:pPr algn="ctr"/>
                          <a:r>
                            <a:rPr lang="fr-FR"/>
                            <a:t>0.3142</a:t>
                          </a:r>
                          <a:endParaRPr/>
                        </a:p>
                      </a:txBody>
                      <a:tcPr/>
                    </a:tc>
                    <a:extLst>
                      <a:ext uri="{0D108BD9-81ED-4DB2-BD59-A6C34878D82A}">
                        <a16:rowId xmlns:a16="http://schemas.microsoft.com/office/drawing/2014/main" val="3679443409"/>
                      </a:ext>
                    </a:extLst>
                  </a:tr>
                </a:tbl>
              </a:graphicData>
            </a:graphic>
          </p:graphicFrame>
        </mc:Fallback>
      </mc:AlternateContent>
      <p:pic>
        <p:nvPicPr>
          <p:cNvPr id="8" name="Espace réservé du contenu 7">
            <a:extLst>
              <a:ext uri="{FF2B5EF4-FFF2-40B4-BE49-F238E27FC236}">
                <a16:creationId xmlns:a16="http://schemas.microsoft.com/office/drawing/2014/main" id="{8859EE6D-2C24-45E2-90C6-F2867A49B115}"/>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3644348" y="377246"/>
            <a:ext cx="8392321" cy="6103506"/>
          </a:xfrm>
        </p:spPr>
      </p:pic>
      <p:sp>
        <p:nvSpPr>
          <p:cNvPr id="15" name="Rectangle 14">
            <a:extLst>
              <a:ext uri="{FF2B5EF4-FFF2-40B4-BE49-F238E27FC236}">
                <a16:creationId xmlns:a16="http://schemas.microsoft.com/office/drawing/2014/main" id="{9AF04637-D7F2-D5F2-C3BA-A881D8A37E26}"/>
              </a:ext>
            </a:extLst>
          </p:cNvPr>
          <p:cNvSpPr/>
          <p:nvPr/>
        </p:nvSpPr>
        <p:spPr>
          <a:xfrm>
            <a:off x="4950069" y="1026105"/>
            <a:ext cx="1996068" cy="23417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47611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890DCAF6-6D95-46BD-9454-5A38FC00E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65699" y="413238"/>
            <a:ext cx="8293344" cy="6031523"/>
          </a:xfrm>
          <a:prstGeom prst="rect">
            <a:avLst/>
          </a:prstGeom>
        </p:spPr>
      </p:pic>
      <mc:AlternateContent xmlns:mc="http://schemas.openxmlformats.org/markup-compatibility/2006" xmlns:a14="http://schemas.microsoft.com/office/drawing/2010/main">
        <mc:Choice Requires="a14">
          <p:sp>
            <p:nvSpPr>
              <p:cNvPr id="2" name="Titre 1">
                <a:extLst>
                  <a:ext uri="{FF2B5EF4-FFF2-40B4-BE49-F238E27FC236}">
                    <a16:creationId xmlns:a16="http://schemas.microsoft.com/office/drawing/2014/main" id="{BD8368FC-5A06-7FC5-D1C4-52A101526826}"/>
                  </a:ext>
                </a:extLst>
              </p:cNvPr>
              <p:cNvSpPr>
                <a:spLocks noGrp="1"/>
              </p:cNvSpPr>
              <p:nvPr>
                <p:ph type="title"/>
              </p:nvPr>
            </p:nvSpPr>
            <p:spPr>
              <a:xfrm>
                <a:off x="238539" y="334272"/>
                <a:ext cx="11115261" cy="695049"/>
              </a:xfrm>
            </p:spPr>
            <p:txBody>
              <a:bodyPr/>
              <a:lstStyle/>
              <a:p>
                <a:pPr/>
                <a14:m>
                  <m:oMathPara xmlns:m="http://schemas.openxmlformats.org/officeDocument/2006/math">
                    <m:oMathParaPr>
                      <m:jc m:val="left"/>
                    </m:oMathParaPr>
                    <m:oMath xmlns:m="http://schemas.openxmlformats.org/officeDocument/2006/math">
                      <m:r>
                        <a:rPr lang="fr-FR" b="0" i="1">
                          <a:latin typeface="Cambria Math" panose="02040503050406030204" pitchFamily="18" charset="0"/>
                        </a:rPr>
                        <m:t>𝐴</m:t>
                      </m:r>
                      <m:r>
                        <a:rPr lang="fr-FR" b="0" i="1">
                          <a:latin typeface="Cambria Math" panose="02040503050406030204" pitchFamily="18" charset="0"/>
                        </a:rPr>
                        <m:t>,</m:t>
                      </m:r>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2</m:t>
                          </m:r>
                        </m:sub>
                      </m:sSub>
                      <m:r>
                        <a:rPr lang="fr-FR" b="0" i="1">
                          <a:latin typeface="Cambria Math" panose="02040503050406030204" pitchFamily="18" charset="0"/>
                        </a:rPr>
                        <m:t>, </m:t>
                      </m:r>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4</m:t>
                          </m:r>
                        </m:sub>
                      </m:sSub>
                    </m:oMath>
                  </m:oMathPara>
                </a14:m>
                <a:endParaRPr/>
              </a:p>
            </p:txBody>
          </p:sp>
        </mc:Choice>
        <mc:Fallback xmlns="">
          <p:sp>
            <p:nvSpPr>
              <p:cNvPr id="2" name="Titre 1">
                <a:extLst>
                  <a:ext uri="{FF2B5EF4-FFF2-40B4-BE49-F238E27FC236}">
                    <a16:creationId xmlns:a16="http://schemas.microsoft.com/office/drawing/2014/main" id="{BD8368FC-5A06-7FC5-D1C4-52A101526826}"/>
                  </a:ext>
                </a:extLst>
              </p:cNvPr>
              <p:cNvSpPr>
                <a:spLocks noGrp="1" noRot="1" noChangeAspect="1" noMove="1" noResize="1" noEditPoints="1" noAdjustHandles="1" noChangeArrowheads="1" noChangeShapeType="1" noTextEdit="1"/>
              </p:cNvSpPr>
              <p:nvPr>
                <p:ph type="title"/>
              </p:nvPr>
            </p:nvSpPr>
            <p:spPr>
              <a:xfrm>
                <a:off x="238539" y="334272"/>
                <a:ext cx="11115261" cy="695049"/>
              </a:xfrm>
              <a:blipFill>
                <a:blip r:embed="rId3"/>
                <a:stretch>
                  <a:fillRect l="-912" b="-5357"/>
                </a:stretch>
              </a:blipFill>
            </p:spPr>
            <p:txBody>
              <a:bodyPr/>
              <a:lstStyle/>
              <a:p>
                <a:r>
                  <a:rP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4876253F-0AED-09A0-429B-D42B3B7CBBC4}"/>
                  </a:ext>
                </a:extLst>
              </p:cNvPr>
              <p:cNvSpPr txBox="1"/>
              <p:nvPr/>
            </p:nvSpPr>
            <p:spPr>
              <a:xfrm>
                <a:off x="168399" y="1658374"/>
                <a:ext cx="3546088" cy="430887"/>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fr-FR" sz="2800" b="0" i="1" smtClean="0">
                          <a:latin typeface="Cambria Math" panose="02040503050406030204" pitchFamily="18" charset="0"/>
                        </a:rPr>
                        <m:t>𝜎</m:t>
                      </m:r>
                      <m:r>
                        <a:rPr lang="fr-FR" sz="2800" b="0" i="1" smtClean="0">
                          <a:latin typeface="Cambria Math" panose="02040503050406030204" pitchFamily="18" charset="0"/>
                        </a:rPr>
                        <m:t>=</m:t>
                      </m:r>
                      <m:r>
                        <a:rPr lang="fr-FR" sz="2800" b="0" i="1" smtClean="0">
                          <a:latin typeface="Cambria Math" panose="02040503050406030204" pitchFamily="18" charset="0"/>
                        </a:rPr>
                        <m:t>𝐴</m:t>
                      </m:r>
                      <m:r>
                        <a:rPr lang="fr-FR" sz="2800" b="0" i="1" smtClean="0">
                          <a:latin typeface="Cambria Math" panose="02040503050406030204" pitchFamily="18" charset="0"/>
                        </a:rPr>
                        <m:t>⋅</m:t>
                      </m:r>
                      <m:sSup>
                        <m:sSupPr>
                          <m:ctrlPr>
                            <a:rPr lang="fr-FR" sz="2800" b="0" i="1" smtClean="0">
                              <a:latin typeface="Cambria Math" panose="02040503050406030204" pitchFamily="18" charset="0"/>
                            </a:rPr>
                          </m:ctrlPr>
                        </m:sSupPr>
                        <m:e>
                          <m:r>
                            <a:rPr lang="fr-FR" sz="2800" b="0" i="1" smtClean="0">
                              <a:latin typeface="Cambria Math" panose="02040503050406030204" pitchFamily="18" charset="0"/>
                            </a:rPr>
                            <m:t>𝜀</m:t>
                          </m:r>
                        </m:e>
                        <m:sup>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𝑚</m:t>
                              </m:r>
                            </m:e>
                            <m:sub>
                              <m:r>
                                <a:rPr lang="fr-FR" sz="2800" b="0" i="1" smtClean="0">
                                  <a:latin typeface="Cambria Math" panose="02040503050406030204" pitchFamily="18" charset="0"/>
                                </a:rPr>
                                <m:t>2</m:t>
                              </m:r>
                            </m:sub>
                          </m:sSub>
                        </m:sup>
                      </m:sSup>
                      <m:r>
                        <a:rPr lang="fr-FR" sz="2800" b="0" i="1" smtClean="0">
                          <a:latin typeface="Cambria Math" panose="02040503050406030204" pitchFamily="18" charset="0"/>
                        </a:rPr>
                        <m:t>⋅</m:t>
                      </m:r>
                      <m:sSup>
                        <m:sSupPr>
                          <m:ctrlPr>
                            <a:rPr lang="fr-FR" sz="2800" b="0" i="1" smtClean="0">
                              <a:latin typeface="Cambria Math" panose="02040503050406030204" pitchFamily="18" charset="0"/>
                            </a:rPr>
                          </m:ctrlPr>
                        </m:sSupPr>
                        <m:e>
                          <m:acc>
                            <m:accPr>
                              <m:chr m:val="̇"/>
                              <m:ctrlPr>
                                <a:rPr lang="fr-FR" sz="2800" b="0" i="1" smtClean="0">
                                  <a:latin typeface="Cambria Math" panose="02040503050406030204" pitchFamily="18" charset="0"/>
                                </a:rPr>
                              </m:ctrlPr>
                            </m:accPr>
                            <m:e>
                              <m:r>
                                <a:rPr lang="fr-FR" sz="2800" b="0" i="1" smtClean="0">
                                  <a:latin typeface="Cambria Math" panose="02040503050406030204" pitchFamily="18" charset="0"/>
                                </a:rPr>
                                <m:t>𝜀</m:t>
                              </m:r>
                            </m:e>
                          </m:acc>
                        </m:e>
                        <m:sup>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𝑚</m:t>
                              </m:r>
                            </m:e>
                            <m:sub>
                              <m:r>
                                <a:rPr lang="fr-FR" sz="2800" b="0" i="1" smtClean="0">
                                  <a:latin typeface="Cambria Math" panose="02040503050406030204" pitchFamily="18" charset="0"/>
                                </a:rPr>
                                <m:t>3</m:t>
                              </m:r>
                            </m:sub>
                          </m:sSub>
                        </m:sup>
                      </m:sSup>
                      <m:r>
                        <a:rPr lang="fr-FR" sz="2800" b="0" i="1" smtClean="0">
                          <a:latin typeface="Cambria Math" panose="02040503050406030204" pitchFamily="18" charset="0"/>
                        </a:rPr>
                        <m:t> </m:t>
                      </m:r>
                    </m:oMath>
                  </m:oMathPara>
                </a14:m>
                <a:endParaRPr/>
              </a:p>
            </p:txBody>
          </p:sp>
        </mc:Choice>
        <mc:Fallback xmlns="">
          <p:sp>
            <p:nvSpPr>
              <p:cNvPr id="12" name="ZoneTexte 11">
                <a:extLst>
                  <a:ext uri="{FF2B5EF4-FFF2-40B4-BE49-F238E27FC236}">
                    <a16:creationId xmlns:a16="http://schemas.microsoft.com/office/drawing/2014/main" id="{4876253F-0AED-09A0-429B-D42B3B7CBBC4}"/>
                  </a:ext>
                </a:extLst>
              </p:cNvPr>
              <p:cNvSpPr txBox="1">
                <a:spLocks noRot="1" noChangeAspect="1" noMove="1" noResize="1" noEditPoints="1" noAdjustHandles="1" noChangeArrowheads="1" noChangeShapeType="1" noTextEdit="1"/>
              </p:cNvSpPr>
              <p:nvPr/>
            </p:nvSpPr>
            <p:spPr>
              <a:xfrm>
                <a:off x="168399" y="1658374"/>
                <a:ext cx="3546088" cy="430887"/>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graphicFrame>
            <p:nvGraphicFramePr>
              <p:cNvPr id="13" name="Tableau 12">
                <a:extLst>
                  <a:ext uri="{FF2B5EF4-FFF2-40B4-BE49-F238E27FC236}">
                    <a16:creationId xmlns:a16="http://schemas.microsoft.com/office/drawing/2014/main" id="{ADB3A79F-500C-1D99-4BBE-802F81F9D3A8}"/>
                  </a:ext>
                </a:extLst>
              </p:cNvPr>
              <p:cNvGraphicFramePr>
                <a:graphicFrameLocks noGrp="1"/>
              </p:cNvGraphicFramePr>
              <p:nvPr>
                <p:extLst>
                  <p:ext uri="{D42A27DB-BD31-4B8C-83A1-F6EECF244321}">
                    <p14:modId xmlns:p14="http://schemas.microsoft.com/office/powerpoint/2010/main" val="993122235"/>
                  </p:ext>
                </p:extLst>
              </p:nvPr>
            </p:nvGraphicFramePr>
            <p:xfrm>
              <a:off x="79131" y="2688051"/>
              <a:ext cx="4000500" cy="1951455"/>
            </p:xfrm>
            <a:graphic>
              <a:graphicData uri="http://schemas.openxmlformats.org/drawingml/2006/table">
                <a:tbl>
                  <a:tblPr firstRow="1" bandRow="1">
                    <a:tableStyleId>{5C22544A-7EE6-4342-B048-85BDC9FD1C3A}</a:tableStyleId>
                  </a:tblPr>
                  <a:tblGrid>
                    <a:gridCol w="545123">
                      <a:extLst>
                        <a:ext uri="{9D8B030D-6E8A-4147-A177-3AD203B41FA5}">
                          <a16:colId xmlns:a16="http://schemas.microsoft.com/office/drawing/2014/main" val="2908022206"/>
                        </a:ext>
                      </a:extLst>
                    </a:gridCol>
                    <a:gridCol w="984738">
                      <a:extLst>
                        <a:ext uri="{9D8B030D-6E8A-4147-A177-3AD203B41FA5}">
                          <a16:colId xmlns:a16="http://schemas.microsoft.com/office/drawing/2014/main" val="1339862851"/>
                        </a:ext>
                      </a:extLst>
                    </a:gridCol>
                    <a:gridCol w="1327639">
                      <a:extLst>
                        <a:ext uri="{9D8B030D-6E8A-4147-A177-3AD203B41FA5}">
                          <a16:colId xmlns:a16="http://schemas.microsoft.com/office/drawing/2014/main" val="2594902844"/>
                        </a:ext>
                      </a:extLst>
                    </a:gridCol>
                    <a:gridCol w="1143000">
                      <a:extLst>
                        <a:ext uri="{9D8B030D-6E8A-4147-A177-3AD203B41FA5}">
                          <a16:colId xmlns:a16="http://schemas.microsoft.com/office/drawing/2014/main" val="1093221018"/>
                        </a:ext>
                      </a:extLst>
                    </a:gridCol>
                  </a:tblGrid>
                  <a:tr h="0">
                    <a:tc rowSpan="2">
                      <a:txBody>
                        <a:bodyPr/>
                        <a:lstStyle/>
                        <a:p>
                          <a:pPr algn="ctr"/>
                          <a:endParaRPr/>
                        </a:p>
                      </a:txBody>
                      <a:tcPr/>
                    </a:tc>
                    <a:tc rowSpan="2">
                      <a:txBody>
                        <a:bodyPr/>
                        <a:lstStyle/>
                        <a:p>
                          <a:pPr algn="ctr"/>
                          <a:r>
                            <a:rPr lang="fr-FR"/>
                            <a:t>With Lüders</a:t>
                          </a:r>
                          <a:endParaRPr/>
                        </a:p>
                      </a:txBody>
                      <a:tcPr/>
                    </a:tc>
                    <a:tc gridSpan="2">
                      <a:txBody>
                        <a:bodyPr/>
                        <a:lstStyle/>
                        <a:p>
                          <a:pPr algn="ctr"/>
                          <a:r>
                            <a:rPr lang="fr-FR"/>
                            <a:t>Without Lüders</a:t>
                          </a:r>
                          <a:endParaRPr/>
                        </a:p>
                      </a:txBody>
                      <a:tcPr/>
                    </a:tc>
                    <a:tc hMerge="1">
                      <a:txBody>
                        <a:bodyPr/>
                        <a:lstStyle/>
                        <a:p>
                          <a:endParaRPr lang="fr-FR"/>
                        </a:p>
                      </a:txBody>
                      <a:tcPr/>
                    </a:tc>
                    <a:extLst>
                      <a:ext uri="{0D108BD9-81ED-4DB2-BD59-A6C34878D82A}">
                        <a16:rowId xmlns:a16="http://schemas.microsoft.com/office/drawing/2014/main" val="1218103678"/>
                      </a:ext>
                    </a:extLst>
                  </a:tr>
                  <a:tr h="0">
                    <a:tc vMerge="1">
                      <a:txBody>
                        <a:bodyPr/>
                        <a:lstStyle/>
                        <a:p>
                          <a:pPr algn="ctr"/>
                          <a:endParaRPr/>
                        </a:p>
                      </a:txBody>
                      <a:tcPr/>
                    </a:tc>
                    <a:tc vMerge="1">
                      <a:txBody>
                        <a:bodyPr/>
                        <a:lstStyle/>
                        <a:p>
                          <a:pPr algn="ctr"/>
                          <a:endParaRPr/>
                        </a:p>
                      </a:txBody>
                      <a:tcPr/>
                    </a:tc>
                    <a:tc>
                      <a:txBody>
                        <a:bodyPr/>
                        <a:lstStyle/>
                        <a:p>
                          <a:pPr algn="ctr"/>
                          <a:r>
                            <a:rPr lang="fr-FR">
                              <a:solidFill>
                                <a:srgbClr val="FF0000"/>
                              </a:solidFill>
                            </a:rPr>
                            <a:t>Values</a:t>
                          </a:r>
                          <a:endParaRPr>
                            <a:solidFill>
                              <a:srgbClr val="FF0000"/>
                            </a:solidFill>
                          </a:endParaRPr>
                        </a:p>
                      </a:txBody>
                      <a:tcPr/>
                    </a:tc>
                    <a:tc>
                      <a:txBody>
                        <a:bodyPr/>
                        <a:lstStyle/>
                        <a:p>
                          <a:pPr algn="ctr"/>
                          <a:r>
                            <a:rPr lang="fr-FR">
                              <a:solidFill>
                                <a:srgbClr val="FF0000"/>
                              </a:solidFill>
                            </a:rPr>
                            <a:t>Std. D.</a:t>
                          </a:r>
                          <a:endParaRPr>
                            <a:solidFill>
                              <a:srgbClr val="FF0000"/>
                            </a:solidFill>
                          </a:endParaRPr>
                        </a:p>
                      </a:txBody>
                      <a:tcPr/>
                    </a:tc>
                    <a:extLst>
                      <a:ext uri="{0D108BD9-81ED-4DB2-BD59-A6C34878D82A}">
                        <a16:rowId xmlns:a16="http://schemas.microsoft.com/office/drawing/2014/main" val="412493172"/>
                      </a:ext>
                    </a:extLst>
                  </a:tr>
                  <a:tr h="478255">
                    <a:tc>
                      <a:txBody>
                        <a:bodyPr/>
                        <a:lstStyle/>
                        <a:p>
                          <a:pPr algn="ctr"/>
                          <a14:m>
                            <m:oMathPara xmlns:m="http://schemas.openxmlformats.org/officeDocument/2006/math">
                              <m:oMathParaPr>
                                <m:jc m:val="centerGroup"/>
                              </m:oMathParaPr>
                              <m:oMath xmlns:m="http://schemas.openxmlformats.org/officeDocument/2006/math">
                                <m:r>
                                  <a:rPr lang="fr-FR" b="0" i="1">
                                    <a:latin typeface="Cambria Math" panose="02040503050406030204" pitchFamily="18" charset="0"/>
                                  </a:rPr>
                                  <m:t>𝐴</m:t>
                                </m:r>
                              </m:oMath>
                            </m:oMathPara>
                          </a14:m>
                          <a:endParaRPr/>
                        </a:p>
                      </a:txBody>
                      <a:tcPr/>
                    </a:tc>
                    <a:tc>
                      <a:txBody>
                        <a:bodyPr/>
                        <a:lstStyle/>
                        <a:p>
                          <a:pPr algn="ctr"/>
                          <a:r>
                            <a:rPr lang="fr-FR"/>
                            <a:t>Failed</a:t>
                          </a:r>
                          <a:endParaRPr/>
                        </a:p>
                      </a:txBody>
                      <a:tcPr/>
                    </a:tc>
                    <a:tc>
                      <a:txBody>
                        <a:bodyPr/>
                        <a:lstStyle/>
                        <a:p>
                          <a:pPr algn="ctr"/>
                          <a:r>
                            <a:rPr lang="fr-FR"/>
                            <a:t>617,855</a:t>
                          </a:r>
                          <a:endParaRPr/>
                        </a:p>
                      </a:txBody>
                      <a:tcPr/>
                    </a:tc>
                    <a:tc>
                      <a:txBody>
                        <a:bodyPr/>
                        <a:lstStyle/>
                        <a:p>
                          <a:pPr algn="ctr"/>
                          <a:r>
                            <a:rPr lang="fr-FR"/>
                            <a:t>17,0059</a:t>
                          </a:r>
                          <a:endParaRPr/>
                        </a:p>
                      </a:txBody>
                      <a:tcPr/>
                    </a:tc>
                    <a:extLst>
                      <a:ext uri="{0D108BD9-81ED-4DB2-BD59-A6C34878D82A}">
                        <a16:rowId xmlns:a16="http://schemas.microsoft.com/office/drawing/2014/main" val="29356603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2</m:t>
                                    </m:r>
                                  </m:sub>
                                </m:sSub>
                              </m:oMath>
                            </m:oMathPara>
                          </a14:m>
                          <a:endParaRPr/>
                        </a:p>
                      </a:txBody>
                      <a:tcPr/>
                    </a:tc>
                    <a:tc>
                      <a:txBody>
                        <a:bodyPr/>
                        <a:lstStyle/>
                        <a:p>
                          <a:pPr algn="ctr"/>
                          <a:r>
                            <a:rPr lang="fr-FR"/>
                            <a:t>Failed</a:t>
                          </a:r>
                          <a:endParaRPr/>
                        </a:p>
                      </a:txBody>
                      <a:tcPr/>
                    </a:tc>
                    <a:tc>
                      <a:txBody>
                        <a:bodyPr/>
                        <a:lstStyle/>
                        <a:p>
                          <a:pPr algn="ctr"/>
                          <a:r>
                            <a:rPr lang="fr-FR"/>
                            <a:t>0,3145</a:t>
                          </a:r>
                          <a:endParaRPr/>
                        </a:p>
                      </a:txBody>
                      <a:tcPr/>
                    </a:tc>
                    <a:tc>
                      <a:txBody>
                        <a:bodyPr/>
                        <a:lstStyle/>
                        <a:p>
                          <a:pPr algn="ctr"/>
                          <a:r>
                            <a:rPr lang="fr-FR"/>
                            <a:t>0,0022</a:t>
                          </a:r>
                          <a:endParaRPr/>
                        </a:p>
                      </a:txBody>
                      <a:tcPr/>
                    </a:tc>
                    <a:extLst>
                      <a:ext uri="{0D108BD9-81ED-4DB2-BD59-A6C34878D82A}">
                        <a16:rowId xmlns:a16="http://schemas.microsoft.com/office/drawing/2014/main" val="367944340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fr-FR" b="0" i="1" smtClean="0">
                                        <a:latin typeface="Cambria Math" panose="02040503050406030204" pitchFamily="18" charset="0"/>
                                      </a:rPr>
                                    </m:ctrlPr>
                                  </m:sSubPr>
                                  <m:e>
                                    <m:r>
                                      <a:rPr lang="fr-FR" b="0" i="1">
                                        <a:latin typeface="Cambria Math" panose="02040503050406030204" pitchFamily="18" charset="0"/>
                                      </a:rPr>
                                      <m:t>𝑚</m:t>
                                    </m:r>
                                  </m:e>
                                  <m:sub>
                                    <m:r>
                                      <a:rPr lang="fr-FR" b="0" i="1" smtClean="0">
                                        <a:latin typeface="Cambria Math" panose="02040503050406030204" pitchFamily="18" charset="0"/>
                                      </a:rPr>
                                      <m:t>3</m:t>
                                    </m:r>
                                  </m:sub>
                                </m:sSub>
                              </m:oMath>
                            </m:oMathPara>
                          </a14:m>
                          <a:endParaRPr/>
                        </a:p>
                      </a:txBody>
                      <a:tcPr/>
                    </a:tc>
                    <a:tc>
                      <a:txBody>
                        <a:bodyPr/>
                        <a:lstStyle/>
                        <a:p>
                          <a:pPr algn="ctr"/>
                          <a:r>
                            <a:rPr lang="fr-FR"/>
                            <a:t>Failed</a:t>
                          </a:r>
                          <a:endParaRPr/>
                        </a:p>
                      </a:txBody>
                      <a:tcPr/>
                    </a:tc>
                    <a:tc>
                      <a:txBody>
                        <a:bodyPr/>
                        <a:lstStyle/>
                        <a:p>
                          <a:pPr algn="ctr"/>
                          <a:r>
                            <a:rPr lang="fr-FR"/>
                            <a:t>0,0017</a:t>
                          </a:r>
                          <a:endParaRPr/>
                        </a:p>
                      </a:txBody>
                      <a:tcPr/>
                    </a:tc>
                    <a:tc>
                      <a:txBody>
                        <a:bodyPr/>
                        <a:lstStyle/>
                        <a:p>
                          <a:pPr algn="ctr"/>
                          <a:r>
                            <a:rPr lang="fr-FR"/>
                            <a:t>0,0036</a:t>
                          </a:r>
                          <a:endParaRPr/>
                        </a:p>
                      </a:txBody>
                      <a:tcPr/>
                    </a:tc>
                    <a:extLst>
                      <a:ext uri="{0D108BD9-81ED-4DB2-BD59-A6C34878D82A}">
                        <a16:rowId xmlns:a16="http://schemas.microsoft.com/office/drawing/2014/main" val="4278161070"/>
                      </a:ext>
                    </a:extLst>
                  </a:tr>
                </a:tbl>
              </a:graphicData>
            </a:graphic>
          </p:graphicFrame>
        </mc:Choice>
        <mc:Fallback xmlns="">
          <p:graphicFrame>
            <p:nvGraphicFramePr>
              <p:cNvPr id="13" name="Tableau 12">
                <a:extLst>
                  <a:ext uri="{FF2B5EF4-FFF2-40B4-BE49-F238E27FC236}">
                    <a16:creationId xmlns:a16="http://schemas.microsoft.com/office/drawing/2014/main" id="{ADB3A79F-500C-1D99-4BBE-802F81F9D3A8}"/>
                  </a:ext>
                </a:extLst>
              </p:cNvPr>
              <p:cNvGraphicFramePr>
                <a:graphicFrameLocks noGrp="1"/>
              </p:cNvGraphicFramePr>
              <p:nvPr>
                <p:extLst>
                  <p:ext uri="{D42A27DB-BD31-4B8C-83A1-F6EECF244321}">
                    <p14:modId xmlns:p14="http://schemas.microsoft.com/office/powerpoint/2010/main" val="993122235"/>
                  </p:ext>
                </p:extLst>
              </p:nvPr>
            </p:nvGraphicFramePr>
            <p:xfrm>
              <a:off x="79131" y="2688051"/>
              <a:ext cx="4000500" cy="1951455"/>
            </p:xfrm>
            <a:graphic>
              <a:graphicData uri="http://schemas.openxmlformats.org/drawingml/2006/table">
                <a:tbl>
                  <a:tblPr firstRow="1" bandRow="1">
                    <a:tableStyleId>{5C22544A-7EE6-4342-B048-85BDC9FD1C3A}</a:tableStyleId>
                  </a:tblPr>
                  <a:tblGrid>
                    <a:gridCol w="545123">
                      <a:extLst>
                        <a:ext uri="{9D8B030D-6E8A-4147-A177-3AD203B41FA5}">
                          <a16:colId xmlns:a16="http://schemas.microsoft.com/office/drawing/2014/main" val="2908022206"/>
                        </a:ext>
                      </a:extLst>
                    </a:gridCol>
                    <a:gridCol w="984738">
                      <a:extLst>
                        <a:ext uri="{9D8B030D-6E8A-4147-A177-3AD203B41FA5}">
                          <a16:colId xmlns:a16="http://schemas.microsoft.com/office/drawing/2014/main" val="1339862851"/>
                        </a:ext>
                      </a:extLst>
                    </a:gridCol>
                    <a:gridCol w="1327639">
                      <a:extLst>
                        <a:ext uri="{9D8B030D-6E8A-4147-A177-3AD203B41FA5}">
                          <a16:colId xmlns:a16="http://schemas.microsoft.com/office/drawing/2014/main" val="2594902844"/>
                        </a:ext>
                      </a:extLst>
                    </a:gridCol>
                    <a:gridCol w="1143000">
                      <a:extLst>
                        <a:ext uri="{9D8B030D-6E8A-4147-A177-3AD203B41FA5}">
                          <a16:colId xmlns:a16="http://schemas.microsoft.com/office/drawing/2014/main" val="1093221018"/>
                        </a:ext>
                      </a:extLst>
                    </a:gridCol>
                  </a:tblGrid>
                  <a:tr h="365760">
                    <a:tc rowSpan="2">
                      <a:txBody>
                        <a:bodyPr/>
                        <a:lstStyle/>
                        <a:p>
                          <a:pPr algn="ctr"/>
                          <a:endParaRPr/>
                        </a:p>
                      </a:txBody>
                      <a:tcPr/>
                    </a:tc>
                    <a:tc rowSpan="2">
                      <a:txBody>
                        <a:bodyPr/>
                        <a:lstStyle/>
                        <a:p>
                          <a:pPr algn="ctr"/>
                          <a:r>
                            <a:rPr lang="fr-FR"/>
                            <a:t>With Lüders</a:t>
                          </a:r>
                          <a:endParaRPr/>
                        </a:p>
                      </a:txBody>
                      <a:tcPr/>
                    </a:tc>
                    <a:tc gridSpan="2">
                      <a:txBody>
                        <a:bodyPr/>
                        <a:lstStyle/>
                        <a:p>
                          <a:pPr algn="ctr"/>
                          <a:r>
                            <a:rPr lang="fr-FR"/>
                            <a:t>Without Lüders</a:t>
                          </a:r>
                          <a:endParaRPr/>
                        </a:p>
                      </a:txBody>
                      <a:tcPr/>
                    </a:tc>
                    <a:tc hMerge="1">
                      <a:txBody>
                        <a:bodyPr/>
                        <a:lstStyle/>
                        <a:p>
                          <a:endParaRPr lang="fr-FR"/>
                        </a:p>
                      </a:txBody>
                      <a:tcPr/>
                    </a:tc>
                    <a:extLst>
                      <a:ext uri="{0D108BD9-81ED-4DB2-BD59-A6C34878D82A}">
                        <a16:rowId xmlns:a16="http://schemas.microsoft.com/office/drawing/2014/main" val="1218103678"/>
                      </a:ext>
                    </a:extLst>
                  </a:tr>
                  <a:tr h="365760">
                    <a:tc vMerge="1">
                      <a:txBody>
                        <a:bodyPr/>
                        <a:lstStyle/>
                        <a:p>
                          <a:pPr algn="ctr"/>
                          <a:endParaRPr/>
                        </a:p>
                      </a:txBody>
                      <a:tcPr/>
                    </a:tc>
                    <a:tc vMerge="1">
                      <a:txBody>
                        <a:bodyPr/>
                        <a:lstStyle/>
                        <a:p>
                          <a:pPr algn="ctr"/>
                          <a:endParaRPr/>
                        </a:p>
                      </a:txBody>
                      <a:tcPr/>
                    </a:tc>
                    <a:tc>
                      <a:txBody>
                        <a:bodyPr/>
                        <a:lstStyle/>
                        <a:p>
                          <a:pPr algn="ctr"/>
                          <a:r>
                            <a:rPr lang="fr-FR">
                              <a:solidFill>
                                <a:srgbClr val="FF0000"/>
                              </a:solidFill>
                            </a:rPr>
                            <a:t>Values</a:t>
                          </a:r>
                          <a:endParaRPr>
                            <a:solidFill>
                              <a:srgbClr val="FF0000"/>
                            </a:solidFill>
                          </a:endParaRPr>
                        </a:p>
                      </a:txBody>
                      <a:tcPr/>
                    </a:tc>
                    <a:tc>
                      <a:txBody>
                        <a:bodyPr/>
                        <a:lstStyle/>
                        <a:p>
                          <a:pPr algn="ctr"/>
                          <a:r>
                            <a:rPr lang="fr-FR">
                              <a:solidFill>
                                <a:srgbClr val="FF0000"/>
                              </a:solidFill>
                            </a:rPr>
                            <a:t>Std. D.</a:t>
                          </a:r>
                          <a:endParaRPr>
                            <a:solidFill>
                              <a:srgbClr val="FF0000"/>
                            </a:solidFill>
                          </a:endParaRPr>
                        </a:p>
                      </a:txBody>
                      <a:tcPr/>
                    </a:tc>
                    <a:extLst>
                      <a:ext uri="{0D108BD9-81ED-4DB2-BD59-A6C34878D82A}">
                        <a16:rowId xmlns:a16="http://schemas.microsoft.com/office/drawing/2014/main" val="412493172"/>
                      </a:ext>
                    </a:extLst>
                  </a:tr>
                  <a:tr h="478255">
                    <a:tc>
                      <a:txBody>
                        <a:bodyPr/>
                        <a:lstStyle/>
                        <a:p>
                          <a:endParaRPr lang="fr-FR"/>
                        </a:p>
                      </a:txBody>
                      <a:tcPr>
                        <a:blipFill>
                          <a:blip r:embed="rId5"/>
                          <a:stretch>
                            <a:fillRect l="-1111" t="-159494" r="-635556" b="-172152"/>
                          </a:stretch>
                        </a:blipFill>
                      </a:tcPr>
                    </a:tc>
                    <a:tc>
                      <a:txBody>
                        <a:bodyPr/>
                        <a:lstStyle/>
                        <a:p>
                          <a:pPr algn="ctr"/>
                          <a:r>
                            <a:rPr lang="fr-FR"/>
                            <a:t>Failed</a:t>
                          </a:r>
                          <a:endParaRPr/>
                        </a:p>
                      </a:txBody>
                      <a:tcPr/>
                    </a:tc>
                    <a:tc>
                      <a:txBody>
                        <a:bodyPr/>
                        <a:lstStyle/>
                        <a:p>
                          <a:pPr algn="ctr"/>
                          <a:r>
                            <a:rPr lang="fr-FR"/>
                            <a:t>617,855</a:t>
                          </a:r>
                          <a:endParaRPr/>
                        </a:p>
                      </a:txBody>
                      <a:tcPr/>
                    </a:tc>
                    <a:tc>
                      <a:txBody>
                        <a:bodyPr/>
                        <a:lstStyle/>
                        <a:p>
                          <a:pPr algn="ctr"/>
                          <a:r>
                            <a:rPr lang="fr-FR"/>
                            <a:t>17,0059</a:t>
                          </a:r>
                          <a:endParaRPr/>
                        </a:p>
                      </a:txBody>
                      <a:tcPr/>
                    </a:tc>
                    <a:extLst>
                      <a:ext uri="{0D108BD9-81ED-4DB2-BD59-A6C34878D82A}">
                        <a16:rowId xmlns:a16="http://schemas.microsoft.com/office/drawing/2014/main" val="2935660302"/>
                      </a:ext>
                    </a:extLst>
                  </a:tr>
                  <a:tr h="370840">
                    <a:tc>
                      <a:txBody>
                        <a:bodyPr/>
                        <a:lstStyle/>
                        <a:p>
                          <a:endParaRPr lang="fr-FR"/>
                        </a:p>
                      </a:txBody>
                      <a:tcPr>
                        <a:blipFill>
                          <a:blip r:embed="rId5"/>
                          <a:stretch>
                            <a:fillRect l="-1111" t="-336066" r="-635556" b="-122951"/>
                          </a:stretch>
                        </a:blipFill>
                      </a:tcPr>
                    </a:tc>
                    <a:tc>
                      <a:txBody>
                        <a:bodyPr/>
                        <a:lstStyle/>
                        <a:p>
                          <a:pPr algn="ctr"/>
                          <a:r>
                            <a:rPr lang="fr-FR"/>
                            <a:t>Failed</a:t>
                          </a:r>
                          <a:endParaRPr/>
                        </a:p>
                      </a:txBody>
                      <a:tcPr/>
                    </a:tc>
                    <a:tc>
                      <a:txBody>
                        <a:bodyPr/>
                        <a:lstStyle/>
                        <a:p>
                          <a:pPr algn="ctr"/>
                          <a:r>
                            <a:rPr lang="fr-FR"/>
                            <a:t>0,3145</a:t>
                          </a:r>
                          <a:endParaRPr/>
                        </a:p>
                      </a:txBody>
                      <a:tcPr/>
                    </a:tc>
                    <a:tc>
                      <a:txBody>
                        <a:bodyPr/>
                        <a:lstStyle/>
                        <a:p>
                          <a:pPr algn="ctr"/>
                          <a:r>
                            <a:rPr lang="fr-FR"/>
                            <a:t>0,0022</a:t>
                          </a:r>
                          <a:endParaRPr/>
                        </a:p>
                      </a:txBody>
                      <a:tcPr/>
                    </a:tc>
                    <a:extLst>
                      <a:ext uri="{0D108BD9-81ED-4DB2-BD59-A6C34878D82A}">
                        <a16:rowId xmlns:a16="http://schemas.microsoft.com/office/drawing/2014/main" val="3679443409"/>
                      </a:ext>
                    </a:extLst>
                  </a:tr>
                  <a:tr h="370840">
                    <a:tc>
                      <a:txBody>
                        <a:bodyPr/>
                        <a:lstStyle/>
                        <a:p>
                          <a:endParaRPr lang="fr-FR"/>
                        </a:p>
                      </a:txBody>
                      <a:tcPr>
                        <a:blipFill>
                          <a:blip r:embed="rId5"/>
                          <a:stretch>
                            <a:fillRect l="-1111" t="-436066" r="-635556" b="-22951"/>
                          </a:stretch>
                        </a:blipFill>
                      </a:tcPr>
                    </a:tc>
                    <a:tc>
                      <a:txBody>
                        <a:bodyPr/>
                        <a:lstStyle/>
                        <a:p>
                          <a:pPr algn="ctr"/>
                          <a:r>
                            <a:rPr lang="fr-FR"/>
                            <a:t>Failed</a:t>
                          </a:r>
                          <a:endParaRPr/>
                        </a:p>
                      </a:txBody>
                      <a:tcPr/>
                    </a:tc>
                    <a:tc>
                      <a:txBody>
                        <a:bodyPr/>
                        <a:lstStyle/>
                        <a:p>
                          <a:pPr algn="ctr"/>
                          <a:r>
                            <a:rPr lang="fr-FR"/>
                            <a:t>0,0017</a:t>
                          </a:r>
                          <a:endParaRPr/>
                        </a:p>
                      </a:txBody>
                      <a:tcPr/>
                    </a:tc>
                    <a:tc>
                      <a:txBody>
                        <a:bodyPr/>
                        <a:lstStyle/>
                        <a:p>
                          <a:pPr algn="ctr"/>
                          <a:r>
                            <a:rPr lang="fr-FR"/>
                            <a:t>0,0036</a:t>
                          </a:r>
                          <a:endParaRPr/>
                        </a:p>
                      </a:txBody>
                      <a:tcPr/>
                    </a:tc>
                    <a:extLst>
                      <a:ext uri="{0D108BD9-81ED-4DB2-BD59-A6C34878D82A}">
                        <a16:rowId xmlns:a16="http://schemas.microsoft.com/office/drawing/2014/main" val="4278161070"/>
                      </a:ext>
                    </a:extLst>
                  </a:tr>
                </a:tbl>
              </a:graphicData>
            </a:graphic>
          </p:graphicFrame>
        </mc:Fallback>
      </mc:AlternateContent>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01F463A4-533C-41D5-8982-0D3B7E69D3A0}"/>
                  </a:ext>
                </a:extLst>
              </p:cNvPr>
              <p:cNvSpPr txBox="1"/>
              <p:nvPr/>
            </p:nvSpPr>
            <p:spPr>
              <a:xfrm>
                <a:off x="238539" y="4826675"/>
                <a:ext cx="3727160" cy="2031325"/>
              </a:xfrm>
              <a:prstGeom prst="rect">
                <a:avLst/>
              </a:prstGeom>
              <a:noFill/>
            </p:spPr>
            <p:txBody>
              <a:bodyPr wrap="square" rtlCol="0">
                <a:spAutoFit/>
              </a:bodyPr>
              <a:lstStyle/>
              <a:p>
                <a:pPr algn="just"/>
                <a:r>
                  <a:rPr lang="fr-FR"/>
                  <a:t>This set of parameters should be eliminated because the standard deviation for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3</m:t>
                        </m:r>
                      </m:sub>
                    </m:sSub>
                  </m:oMath>
                </a14:m>
                <a:r>
                  <a:rPr lang="fr-FR"/>
                  <a:t> is superior to its value.</a:t>
                </a:r>
              </a:p>
              <a:p>
                <a:pPr algn="just"/>
                <a:r>
                  <a:rPr lang="fr-FR"/>
                  <a:t>In fact, the inclusion of </a:t>
                </a:r>
                <a14:m>
                  <m:oMath xmlns:m="http://schemas.openxmlformats.org/officeDocument/2006/math">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3</m:t>
                        </m:r>
                      </m:sub>
                    </m:sSub>
                  </m:oMath>
                </a14:m>
                <a:r>
                  <a:rPr lang="fr-FR"/>
                  <a:t> should have not been tried, because only one strain speed test was conducted.</a:t>
                </a:r>
              </a:p>
            </p:txBody>
          </p:sp>
        </mc:Choice>
        <mc:Fallback xmlns="">
          <p:sp>
            <p:nvSpPr>
              <p:cNvPr id="8" name="ZoneTexte 7">
                <a:extLst>
                  <a:ext uri="{FF2B5EF4-FFF2-40B4-BE49-F238E27FC236}">
                    <a16:creationId xmlns:a16="http://schemas.microsoft.com/office/drawing/2014/main" id="{01F463A4-533C-41D5-8982-0D3B7E69D3A0}"/>
                  </a:ext>
                </a:extLst>
              </p:cNvPr>
              <p:cNvSpPr txBox="1">
                <a:spLocks noRot="1" noChangeAspect="1" noMove="1" noResize="1" noEditPoints="1" noAdjustHandles="1" noChangeArrowheads="1" noChangeShapeType="1" noTextEdit="1"/>
              </p:cNvSpPr>
              <p:nvPr/>
            </p:nvSpPr>
            <p:spPr>
              <a:xfrm>
                <a:off x="238539" y="4826675"/>
                <a:ext cx="3727160" cy="2031325"/>
              </a:xfrm>
              <a:prstGeom prst="rect">
                <a:avLst/>
              </a:prstGeom>
              <a:blipFill>
                <a:blip r:embed="rId6"/>
                <a:stretch>
                  <a:fillRect l="-1356" t="-1875" r="-1356" b="-3750"/>
                </a:stretch>
              </a:blipFill>
            </p:spPr>
            <p:txBody>
              <a:bodyPr/>
              <a:lstStyle/>
              <a:p>
                <a:r>
                  <a:rPr>
                    <a:noFill/>
                  </a:rPr>
                  <a:t> </a:t>
                </a:r>
              </a:p>
            </p:txBody>
          </p:sp>
        </mc:Fallback>
      </mc:AlternateContent>
    </p:spTree>
    <p:extLst>
      <p:ext uri="{BB962C8B-B14F-4D97-AF65-F5344CB8AC3E}">
        <p14:creationId xmlns:p14="http://schemas.microsoft.com/office/powerpoint/2010/main" val="844129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descr="Une image contenant texte, ligne, diagramme, Tracé&#10;&#10;Description générée automatiquement">
            <a:extLst>
              <a:ext uri="{FF2B5EF4-FFF2-40B4-BE49-F238E27FC236}">
                <a16:creationId xmlns:a16="http://schemas.microsoft.com/office/drawing/2014/main" id="{9992E21F-6D15-B056-3C2D-2BEF73A39BC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381"/>
          <a:stretch/>
        </p:blipFill>
        <p:spPr>
          <a:xfrm>
            <a:off x="3852833" y="559760"/>
            <a:ext cx="8339167" cy="5738477"/>
          </a:xfrm>
        </p:spPr>
      </p:pic>
      <mc:AlternateContent xmlns:mc="http://schemas.openxmlformats.org/markup-compatibility/2006" xmlns:a14="http://schemas.microsoft.com/office/drawing/2010/main">
        <mc:Choice Requires="a14">
          <p:sp>
            <p:nvSpPr>
              <p:cNvPr id="2" name="Titre 1">
                <a:extLst>
                  <a:ext uri="{FF2B5EF4-FFF2-40B4-BE49-F238E27FC236}">
                    <a16:creationId xmlns:a16="http://schemas.microsoft.com/office/drawing/2014/main" id="{BD8368FC-5A06-7FC5-D1C4-52A101526826}"/>
                  </a:ext>
                </a:extLst>
              </p:cNvPr>
              <p:cNvSpPr>
                <a:spLocks noGrp="1"/>
              </p:cNvSpPr>
              <p:nvPr>
                <p:ph type="title"/>
              </p:nvPr>
            </p:nvSpPr>
            <p:spPr>
              <a:xfrm>
                <a:off x="238539" y="334272"/>
                <a:ext cx="11115261" cy="695049"/>
              </a:xfrm>
            </p:spPr>
            <p:txBody>
              <a:bodyPr/>
              <a:lstStyle/>
              <a:p>
                <a:pPr/>
                <a14:m>
                  <m:oMathPara xmlns:m="http://schemas.openxmlformats.org/officeDocument/2006/math">
                    <m:oMathParaPr>
                      <m:jc m:val="left"/>
                    </m:oMathParaPr>
                    <m:oMath xmlns:m="http://schemas.openxmlformats.org/officeDocument/2006/math">
                      <m:r>
                        <a:rPr lang="fr-FR" b="0" i="1" smtClean="0">
                          <a:latin typeface="Cambria Math" panose="02040503050406030204" pitchFamily="18" charset="0"/>
                        </a:rPr>
                        <m:t>𝐴</m:t>
                      </m:r>
                      <m:r>
                        <a:rPr lang="fr-FR" b="0" i="1" smtClean="0">
                          <a:latin typeface="Cambria Math" panose="02040503050406030204" pitchFamily="18" charset="0"/>
                        </a:rPr>
                        <m:t>,</m:t>
                      </m:r>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2</m:t>
                          </m:r>
                        </m:sub>
                      </m:sSub>
                      <m:r>
                        <a:rPr lang="fr-FR" b="0" i="1">
                          <a:latin typeface="Cambria Math" panose="02040503050406030204" pitchFamily="18" charset="0"/>
                        </a:rPr>
                        <m:t>, </m:t>
                      </m:r>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smtClean="0">
                              <a:latin typeface="Cambria Math" panose="02040503050406030204" pitchFamily="18" charset="0"/>
                            </a:rPr>
                            <m:t>3</m:t>
                          </m:r>
                        </m:sub>
                      </m:sSub>
                    </m:oMath>
                  </m:oMathPara>
                </a14:m>
                <a:endParaRPr/>
              </a:p>
            </p:txBody>
          </p:sp>
        </mc:Choice>
        <mc:Fallback xmlns="">
          <p:sp>
            <p:nvSpPr>
              <p:cNvPr id="2" name="Titre 1">
                <a:extLst>
                  <a:ext uri="{FF2B5EF4-FFF2-40B4-BE49-F238E27FC236}">
                    <a16:creationId xmlns:a16="http://schemas.microsoft.com/office/drawing/2014/main" id="{BD8368FC-5A06-7FC5-D1C4-52A101526826}"/>
                  </a:ext>
                </a:extLst>
              </p:cNvPr>
              <p:cNvSpPr>
                <a:spLocks noGrp="1" noRot="1" noChangeAspect="1" noMove="1" noResize="1" noEditPoints="1" noAdjustHandles="1" noChangeArrowheads="1" noChangeShapeType="1" noTextEdit="1"/>
              </p:cNvSpPr>
              <p:nvPr>
                <p:ph type="title"/>
              </p:nvPr>
            </p:nvSpPr>
            <p:spPr>
              <a:xfrm>
                <a:off x="238539" y="334272"/>
                <a:ext cx="11115261" cy="695049"/>
              </a:xfr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4876253F-0AED-09A0-429B-D42B3B7CBBC4}"/>
                  </a:ext>
                </a:extLst>
              </p:cNvPr>
              <p:cNvSpPr txBox="1"/>
              <p:nvPr/>
            </p:nvSpPr>
            <p:spPr>
              <a:xfrm>
                <a:off x="168399" y="1658374"/>
                <a:ext cx="3546088" cy="73789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fr-FR" sz="2800" b="0" i="1" smtClean="0">
                          <a:latin typeface="Cambria Math" panose="02040503050406030204" pitchFamily="18" charset="0"/>
                        </a:rPr>
                        <m:t>𝜎</m:t>
                      </m:r>
                      <m:r>
                        <a:rPr lang="fr-FR" sz="2800" b="0" i="1" smtClean="0">
                          <a:latin typeface="Cambria Math" panose="02040503050406030204" pitchFamily="18" charset="0"/>
                        </a:rPr>
                        <m:t>=</m:t>
                      </m:r>
                      <m:r>
                        <a:rPr lang="fr-FR" sz="2800" b="0" i="1" smtClean="0">
                          <a:latin typeface="Cambria Math" panose="02040503050406030204" pitchFamily="18" charset="0"/>
                        </a:rPr>
                        <m:t>𝐴</m:t>
                      </m:r>
                      <m:r>
                        <a:rPr lang="fr-FR" sz="2800" b="0" i="1" smtClean="0">
                          <a:latin typeface="Cambria Math" panose="02040503050406030204" pitchFamily="18" charset="0"/>
                        </a:rPr>
                        <m:t>⋅</m:t>
                      </m:r>
                      <m:sSup>
                        <m:sSupPr>
                          <m:ctrlPr>
                            <a:rPr lang="fr-FR" sz="2800" b="0" i="1" smtClean="0">
                              <a:latin typeface="Cambria Math" panose="02040503050406030204" pitchFamily="18" charset="0"/>
                            </a:rPr>
                          </m:ctrlPr>
                        </m:sSupPr>
                        <m:e>
                          <m:r>
                            <a:rPr lang="fr-FR" sz="2800" b="0" i="1" smtClean="0">
                              <a:latin typeface="Cambria Math" panose="02040503050406030204" pitchFamily="18" charset="0"/>
                            </a:rPr>
                            <m:t>𝜀</m:t>
                          </m:r>
                        </m:e>
                        <m:sup>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𝑚</m:t>
                              </m:r>
                            </m:e>
                            <m:sub>
                              <m:r>
                                <a:rPr lang="fr-FR" sz="2800" b="0" i="1" smtClean="0">
                                  <a:latin typeface="Cambria Math" panose="02040503050406030204" pitchFamily="18" charset="0"/>
                                </a:rPr>
                                <m:t>2</m:t>
                              </m:r>
                            </m:sub>
                          </m:sSub>
                        </m:sup>
                      </m:sSup>
                      <m:r>
                        <a:rPr lang="fr-FR" sz="2800" b="0" i="1" smtClean="0">
                          <a:latin typeface="Cambria Math" panose="02040503050406030204" pitchFamily="18" charset="0"/>
                        </a:rPr>
                        <m:t>⋅</m:t>
                      </m:r>
                      <m:func>
                        <m:funcPr>
                          <m:ctrlPr>
                            <a:rPr lang="fr-FR" sz="2800" b="0" i="1" smtClean="0">
                              <a:latin typeface="Cambria Math" panose="02040503050406030204" pitchFamily="18" charset="0"/>
                            </a:rPr>
                          </m:ctrlPr>
                        </m:funcPr>
                        <m:fName>
                          <m:r>
                            <m:rPr>
                              <m:sty m:val="p"/>
                            </m:rPr>
                            <a:rPr lang="fr-FR" sz="2800" b="0" i="0" smtClean="0">
                              <a:latin typeface="Cambria Math" panose="02040503050406030204" pitchFamily="18" charset="0"/>
                            </a:rPr>
                            <m:t>exp</m:t>
                          </m:r>
                        </m:fName>
                        <m:e>
                          <m:d>
                            <m:dPr>
                              <m:ctrlPr>
                                <a:rPr lang="fr-FR" sz="2800" b="0" i="1" smtClean="0">
                                  <a:latin typeface="Cambria Math" panose="02040503050406030204" pitchFamily="18" charset="0"/>
                                </a:rPr>
                              </m:ctrlPr>
                            </m:dPr>
                            <m:e>
                              <m:f>
                                <m:fPr>
                                  <m:ctrlPr>
                                    <a:rPr lang="fr-FR" sz="2800" b="0" i="1" smtClean="0">
                                      <a:latin typeface="Cambria Math" panose="02040503050406030204" pitchFamily="18" charset="0"/>
                                    </a:rPr>
                                  </m:ctrlPr>
                                </m:fPr>
                                <m:num>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𝑚</m:t>
                                      </m:r>
                                    </m:e>
                                    <m:sub>
                                      <m:r>
                                        <a:rPr lang="fr-FR" sz="2800" b="0" i="1" smtClean="0">
                                          <a:latin typeface="Cambria Math" panose="02040503050406030204" pitchFamily="18" charset="0"/>
                                        </a:rPr>
                                        <m:t>4</m:t>
                                      </m:r>
                                    </m:sub>
                                  </m:sSub>
                                </m:num>
                                <m:den>
                                  <m:r>
                                    <a:rPr lang="fr-FR" sz="2800" b="0" i="1" smtClean="0">
                                      <a:latin typeface="Cambria Math" panose="02040503050406030204" pitchFamily="18" charset="0"/>
                                    </a:rPr>
                                    <m:t>𝜀</m:t>
                                  </m:r>
                                </m:den>
                              </m:f>
                            </m:e>
                          </m:d>
                        </m:e>
                      </m:func>
                    </m:oMath>
                  </m:oMathPara>
                </a14:m>
                <a:endParaRPr/>
              </a:p>
            </p:txBody>
          </p:sp>
        </mc:Choice>
        <mc:Fallback xmlns="">
          <p:sp>
            <p:nvSpPr>
              <p:cNvPr id="12" name="ZoneTexte 11">
                <a:extLst>
                  <a:ext uri="{FF2B5EF4-FFF2-40B4-BE49-F238E27FC236}">
                    <a16:creationId xmlns:a16="http://schemas.microsoft.com/office/drawing/2014/main" id="{4876253F-0AED-09A0-429B-D42B3B7CBBC4}"/>
                  </a:ext>
                </a:extLst>
              </p:cNvPr>
              <p:cNvSpPr txBox="1">
                <a:spLocks noRot="1" noChangeAspect="1" noMove="1" noResize="1" noEditPoints="1" noAdjustHandles="1" noChangeArrowheads="1" noChangeShapeType="1" noTextEdit="1"/>
              </p:cNvSpPr>
              <p:nvPr/>
            </p:nvSpPr>
            <p:spPr>
              <a:xfrm>
                <a:off x="168399" y="1658374"/>
                <a:ext cx="3546088" cy="737894"/>
              </a:xfrm>
              <a:prstGeom prst="rect">
                <a:avLst/>
              </a:prstGeom>
              <a:blipFill>
                <a:blip r:embed="rId4"/>
                <a:stretch>
                  <a:fillRect l="-2500" b="-10169"/>
                </a:stretch>
              </a:blipFill>
            </p:spPr>
            <p:txBody>
              <a:bodyPr/>
              <a:lstStyle/>
              <a:p>
                <a:r>
                  <a:rPr>
                    <a:noFill/>
                  </a:rPr>
                  <a:t> </a:t>
                </a:r>
              </a:p>
            </p:txBody>
          </p:sp>
        </mc:Fallback>
      </mc:AlternateContent>
      <mc:AlternateContent xmlns:mc="http://schemas.openxmlformats.org/markup-compatibility/2006" xmlns:a14="http://schemas.microsoft.com/office/drawing/2010/main">
        <mc:Choice Requires="a14">
          <p:graphicFrame>
            <p:nvGraphicFramePr>
              <p:cNvPr id="13" name="Tableau 12">
                <a:extLst>
                  <a:ext uri="{FF2B5EF4-FFF2-40B4-BE49-F238E27FC236}">
                    <a16:creationId xmlns:a16="http://schemas.microsoft.com/office/drawing/2014/main" id="{ADB3A79F-500C-1D99-4BBE-802F81F9D3A8}"/>
                  </a:ext>
                </a:extLst>
              </p:cNvPr>
              <p:cNvGraphicFramePr>
                <a:graphicFrameLocks noGrp="1"/>
              </p:cNvGraphicFramePr>
              <p:nvPr/>
            </p:nvGraphicFramePr>
            <p:xfrm>
              <a:off x="79131" y="2688051"/>
              <a:ext cx="4000500" cy="1951455"/>
            </p:xfrm>
            <a:graphic>
              <a:graphicData uri="http://schemas.openxmlformats.org/drawingml/2006/table">
                <a:tbl>
                  <a:tblPr firstRow="1" bandRow="1">
                    <a:tableStyleId>{5C22544A-7EE6-4342-B048-85BDC9FD1C3A}</a:tableStyleId>
                  </a:tblPr>
                  <a:tblGrid>
                    <a:gridCol w="545123">
                      <a:extLst>
                        <a:ext uri="{9D8B030D-6E8A-4147-A177-3AD203B41FA5}">
                          <a16:colId xmlns:a16="http://schemas.microsoft.com/office/drawing/2014/main" val="2908022206"/>
                        </a:ext>
                      </a:extLst>
                    </a:gridCol>
                    <a:gridCol w="984738">
                      <a:extLst>
                        <a:ext uri="{9D8B030D-6E8A-4147-A177-3AD203B41FA5}">
                          <a16:colId xmlns:a16="http://schemas.microsoft.com/office/drawing/2014/main" val="1339862851"/>
                        </a:ext>
                      </a:extLst>
                    </a:gridCol>
                    <a:gridCol w="1327639">
                      <a:extLst>
                        <a:ext uri="{9D8B030D-6E8A-4147-A177-3AD203B41FA5}">
                          <a16:colId xmlns:a16="http://schemas.microsoft.com/office/drawing/2014/main" val="2594902844"/>
                        </a:ext>
                      </a:extLst>
                    </a:gridCol>
                    <a:gridCol w="1143000">
                      <a:extLst>
                        <a:ext uri="{9D8B030D-6E8A-4147-A177-3AD203B41FA5}">
                          <a16:colId xmlns:a16="http://schemas.microsoft.com/office/drawing/2014/main" val="1093221018"/>
                        </a:ext>
                      </a:extLst>
                    </a:gridCol>
                  </a:tblGrid>
                  <a:tr h="0">
                    <a:tc rowSpan="2">
                      <a:txBody>
                        <a:bodyPr/>
                        <a:lstStyle/>
                        <a:p>
                          <a:pPr algn="ctr"/>
                          <a:endParaRPr/>
                        </a:p>
                      </a:txBody>
                      <a:tcPr/>
                    </a:tc>
                    <a:tc rowSpan="2">
                      <a:txBody>
                        <a:bodyPr/>
                        <a:lstStyle/>
                        <a:p>
                          <a:pPr algn="ctr"/>
                          <a:r>
                            <a:rPr lang="fr-FR"/>
                            <a:t>With Lüders</a:t>
                          </a:r>
                          <a:endParaRPr/>
                        </a:p>
                      </a:txBody>
                      <a:tcPr/>
                    </a:tc>
                    <a:tc gridSpan="2">
                      <a:txBody>
                        <a:bodyPr/>
                        <a:lstStyle/>
                        <a:p>
                          <a:pPr algn="ctr"/>
                          <a:r>
                            <a:rPr lang="fr-FR"/>
                            <a:t>Without Lüders</a:t>
                          </a:r>
                          <a:endParaRPr/>
                        </a:p>
                      </a:txBody>
                      <a:tcPr/>
                    </a:tc>
                    <a:tc hMerge="1">
                      <a:txBody>
                        <a:bodyPr/>
                        <a:lstStyle/>
                        <a:p>
                          <a:endParaRPr lang="fr-FR"/>
                        </a:p>
                      </a:txBody>
                      <a:tcPr/>
                    </a:tc>
                    <a:extLst>
                      <a:ext uri="{0D108BD9-81ED-4DB2-BD59-A6C34878D82A}">
                        <a16:rowId xmlns:a16="http://schemas.microsoft.com/office/drawing/2014/main" val="1218103678"/>
                      </a:ext>
                    </a:extLst>
                  </a:tr>
                  <a:tr h="0">
                    <a:tc vMerge="1">
                      <a:txBody>
                        <a:bodyPr/>
                        <a:lstStyle/>
                        <a:p>
                          <a:pPr algn="ctr"/>
                          <a:endParaRPr/>
                        </a:p>
                      </a:txBody>
                      <a:tcPr/>
                    </a:tc>
                    <a:tc vMerge="1">
                      <a:txBody>
                        <a:bodyPr/>
                        <a:lstStyle/>
                        <a:p>
                          <a:pPr algn="ctr"/>
                          <a:endParaRPr/>
                        </a:p>
                      </a:txBody>
                      <a:tcPr/>
                    </a:tc>
                    <a:tc>
                      <a:txBody>
                        <a:bodyPr/>
                        <a:lstStyle/>
                        <a:p>
                          <a:pPr algn="ctr"/>
                          <a:r>
                            <a:rPr lang="fr-FR">
                              <a:solidFill>
                                <a:srgbClr val="FF0000"/>
                              </a:solidFill>
                            </a:rPr>
                            <a:t>Values</a:t>
                          </a:r>
                          <a:endParaRPr>
                            <a:solidFill>
                              <a:srgbClr val="FF0000"/>
                            </a:solidFill>
                          </a:endParaRPr>
                        </a:p>
                      </a:txBody>
                      <a:tcPr/>
                    </a:tc>
                    <a:tc>
                      <a:txBody>
                        <a:bodyPr/>
                        <a:lstStyle/>
                        <a:p>
                          <a:pPr algn="ctr"/>
                          <a:r>
                            <a:rPr lang="fr-FR">
                              <a:solidFill>
                                <a:srgbClr val="FF0000"/>
                              </a:solidFill>
                            </a:rPr>
                            <a:t>Std. D.</a:t>
                          </a:r>
                          <a:endParaRPr>
                            <a:solidFill>
                              <a:srgbClr val="FF0000"/>
                            </a:solidFill>
                          </a:endParaRPr>
                        </a:p>
                      </a:txBody>
                      <a:tcPr/>
                    </a:tc>
                    <a:extLst>
                      <a:ext uri="{0D108BD9-81ED-4DB2-BD59-A6C34878D82A}">
                        <a16:rowId xmlns:a16="http://schemas.microsoft.com/office/drawing/2014/main" val="412493172"/>
                      </a:ext>
                    </a:extLst>
                  </a:tr>
                  <a:tr h="478255">
                    <a:tc>
                      <a:txBody>
                        <a:bodyPr/>
                        <a:lstStyle/>
                        <a:p>
                          <a:pPr algn="ctr"/>
                          <a14:m>
                            <m:oMathPara xmlns:m="http://schemas.openxmlformats.org/officeDocument/2006/math">
                              <m:oMathParaPr>
                                <m:jc m:val="centerGroup"/>
                              </m:oMathParaPr>
                              <m:oMath xmlns:m="http://schemas.openxmlformats.org/officeDocument/2006/math">
                                <m:r>
                                  <a:rPr lang="fr-FR" b="0" i="1">
                                    <a:latin typeface="Cambria Math" panose="02040503050406030204" pitchFamily="18" charset="0"/>
                                  </a:rPr>
                                  <m:t>𝐴</m:t>
                                </m:r>
                              </m:oMath>
                            </m:oMathPara>
                          </a14:m>
                          <a:endParaRPr/>
                        </a:p>
                      </a:txBody>
                      <a:tcPr/>
                    </a:tc>
                    <a:tc>
                      <a:txBody>
                        <a:bodyPr/>
                        <a:lstStyle/>
                        <a:p>
                          <a:pPr algn="ctr"/>
                          <a:r>
                            <a:rPr lang="fr-FR"/>
                            <a:t>Failed</a:t>
                          </a:r>
                          <a:endParaRPr/>
                        </a:p>
                      </a:txBody>
                      <a:tcPr/>
                    </a:tc>
                    <a:tc>
                      <a:txBody>
                        <a:bodyPr/>
                        <a:lstStyle/>
                        <a:p>
                          <a:pPr algn="ctr"/>
                          <a:r>
                            <a:rPr lang="fr-FR"/>
                            <a:t>698.1051</a:t>
                          </a:r>
                          <a:endParaRPr/>
                        </a:p>
                      </a:txBody>
                      <a:tcPr/>
                    </a:tc>
                    <a:tc>
                      <a:txBody>
                        <a:bodyPr/>
                        <a:lstStyle/>
                        <a:p>
                          <a:pPr algn="ctr"/>
                          <a:r>
                            <a:rPr lang="fr-FR"/>
                            <a:t>10.6</a:t>
                          </a:r>
                          <a:endParaRPr/>
                        </a:p>
                      </a:txBody>
                      <a:tcPr/>
                    </a:tc>
                    <a:extLst>
                      <a:ext uri="{0D108BD9-81ED-4DB2-BD59-A6C34878D82A}">
                        <a16:rowId xmlns:a16="http://schemas.microsoft.com/office/drawing/2014/main" val="2935660302"/>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2</m:t>
                                    </m:r>
                                  </m:sub>
                                </m:sSub>
                              </m:oMath>
                            </m:oMathPara>
                          </a14:m>
                          <a:endParaRPr/>
                        </a:p>
                      </a:txBody>
                      <a:tcPr/>
                    </a:tc>
                    <a:tc>
                      <a:txBody>
                        <a:bodyPr/>
                        <a:lstStyle/>
                        <a:p>
                          <a:pPr algn="ctr"/>
                          <a:r>
                            <a:rPr lang="fr-FR"/>
                            <a:t>Failed</a:t>
                          </a:r>
                          <a:endParaRPr/>
                        </a:p>
                      </a:txBody>
                      <a:tcPr/>
                    </a:tc>
                    <a:tc>
                      <a:txBody>
                        <a:bodyPr/>
                        <a:lstStyle/>
                        <a:p>
                          <a:pPr algn="ctr"/>
                          <a:r>
                            <a:rPr lang="fr-FR"/>
                            <a:t>0.3748</a:t>
                          </a:r>
                          <a:endParaRPr/>
                        </a:p>
                      </a:txBody>
                      <a:tcPr/>
                    </a:tc>
                    <a:tc>
                      <a:txBody>
                        <a:bodyPr/>
                        <a:lstStyle/>
                        <a:p>
                          <a:pPr algn="ctr"/>
                          <a:r>
                            <a:rPr lang="fr-FR"/>
                            <a:t>0,0066</a:t>
                          </a:r>
                          <a:endParaRPr/>
                        </a:p>
                      </a:txBody>
                      <a:tcPr/>
                    </a:tc>
                    <a:extLst>
                      <a:ext uri="{0D108BD9-81ED-4DB2-BD59-A6C34878D82A}">
                        <a16:rowId xmlns:a16="http://schemas.microsoft.com/office/drawing/2014/main" val="3679443409"/>
                      </a:ext>
                    </a:extLst>
                  </a:tr>
                  <a:tr h="370840">
                    <a:tc>
                      <a:txBody>
                        <a:bodyPr/>
                        <a:lstStyle/>
                        <a:p>
                          <a:pPr algn="ctr"/>
                          <a14:m>
                            <m:oMathPara xmlns:m="http://schemas.openxmlformats.org/officeDocument/2006/math">
                              <m:oMathParaPr>
                                <m:jc m:val="centerGroup"/>
                              </m:oMathParaPr>
                              <m:oMath xmlns:m="http://schemas.openxmlformats.org/officeDocument/2006/math">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4</m:t>
                                    </m:r>
                                  </m:sub>
                                </m:sSub>
                              </m:oMath>
                            </m:oMathPara>
                          </a14:m>
                          <a:endParaRPr/>
                        </a:p>
                      </a:txBody>
                      <a:tcPr/>
                    </a:tc>
                    <a:tc>
                      <a:txBody>
                        <a:bodyPr/>
                        <a:lstStyle/>
                        <a:p>
                          <a:pPr algn="ctr"/>
                          <a:r>
                            <a:rPr lang="fr-FR"/>
                            <a:t>Failed</a:t>
                          </a:r>
                          <a:endParaRPr/>
                        </a:p>
                      </a:txBody>
                      <a:tcPr/>
                    </a:tc>
                    <a:tc>
                      <a:txBody>
                        <a:bodyPr/>
                        <a:lstStyle/>
                        <a:p>
                          <a:pPr algn="ctr"/>
                          <a:r>
                            <a:rPr lang="fr-FR"/>
                            <a:t>0.0021</a:t>
                          </a:r>
                          <a:endParaRPr/>
                        </a:p>
                      </a:txBody>
                      <a:tcPr/>
                    </a:tc>
                    <a:tc>
                      <a:txBody>
                        <a:bodyPr/>
                        <a:lstStyle/>
                        <a:p>
                          <a:pPr algn="ctr"/>
                          <a:r>
                            <a:rPr lang="fr-FR"/>
                            <a:t>0,0002</a:t>
                          </a:r>
                          <a:endParaRPr/>
                        </a:p>
                      </a:txBody>
                      <a:tcPr/>
                    </a:tc>
                    <a:extLst>
                      <a:ext uri="{0D108BD9-81ED-4DB2-BD59-A6C34878D82A}">
                        <a16:rowId xmlns:a16="http://schemas.microsoft.com/office/drawing/2014/main" val="4278161070"/>
                      </a:ext>
                    </a:extLst>
                  </a:tr>
                </a:tbl>
              </a:graphicData>
            </a:graphic>
          </p:graphicFrame>
        </mc:Choice>
        <mc:Fallback xmlns="">
          <p:graphicFrame>
            <p:nvGraphicFramePr>
              <p:cNvPr id="13" name="Tableau 12">
                <a:extLst>
                  <a:ext uri="{FF2B5EF4-FFF2-40B4-BE49-F238E27FC236}">
                    <a16:creationId xmlns:a16="http://schemas.microsoft.com/office/drawing/2014/main" id="{ADB3A79F-500C-1D99-4BBE-802F81F9D3A8}"/>
                  </a:ext>
                </a:extLst>
              </p:cNvPr>
              <p:cNvGraphicFramePr>
                <a:graphicFrameLocks noGrp="1"/>
              </p:cNvGraphicFramePr>
              <p:nvPr>
                <p:extLst/>
              </p:nvPr>
            </p:nvGraphicFramePr>
            <p:xfrm>
              <a:off x="79131" y="2688051"/>
              <a:ext cx="4000500" cy="1951455"/>
            </p:xfrm>
            <a:graphic>
              <a:graphicData uri="http://schemas.openxmlformats.org/drawingml/2006/table">
                <a:tbl>
                  <a:tblPr firstRow="1" bandRow="1">
                    <a:tableStyleId>{5C22544A-7EE6-4342-B048-85BDC9FD1C3A}</a:tableStyleId>
                  </a:tblPr>
                  <a:tblGrid>
                    <a:gridCol w="545123">
                      <a:extLst>
                        <a:ext uri="{9D8B030D-6E8A-4147-A177-3AD203B41FA5}">
                          <a16:colId xmlns:a16="http://schemas.microsoft.com/office/drawing/2014/main" val="2908022206"/>
                        </a:ext>
                      </a:extLst>
                    </a:gridCol>
                    <a:gridCol w="984738">
                      <a:extLst>
                        <a:ext uri="{9D8B030D-6E8A-4147-A177-3AD203B41FA5}">
                          <a16:colId xmlns:a16="http://schemas.microsoft.com/office/drawing/2014/main" val="1339862851"/>
                        </a:ext>
                      </a:extLst>
                    </a:gridCol>
                    <a:gridCol w="1327639">
                      <a:extLst>
                        <a:ext uri="{9D8B030D-6E8A-4147-A177-3AD203B41FA5}">
                          <a16:colId xmlns:a16="http://schemas.microsoft.com/office/drawing/2014/main" val="2594902844"/>
                        </a:ext>
                      </a:extLst>
                    </a:gridCol>
                    <a:gridCol w="1143000">
                      <a:extLst>
                        <a:ext uri="{9D8B030D-6E8A-4147-A177-3AD203B41FA5}">
                          <a16:colId xmlns:a16="http://schemas.microsoft.com/office/drawing/2014/main" val="1093221018"/>
                        </a:ext>
                      </a:extLst>
                    </a:gridCol>
                  </a:tblGrid>
                  <a:tr h="365760">
                    <a:tc rowSpan="2">
                      <a:txBody>
                        <a:bodyPr/>
                        <a:lstStyle/>
                        <a:p>
                          <a:pPr algn="ctr"/>
                          <a:endParaRPr/>
                        </a:p>
                      </a:txBody>
                      <a:tcPr/>
                    </a:tc>
                    <a:tc rowSpan="2">
                      <a:txBody>
                        <a:bodyPr/>
                        <a:lstStyle/>
                        <a:p>
                          <a:pPr algn="ctr"/>
                          <a:r>
                            <a:rPr lang="fr-FR"/>
                            <a:t>With Lüders</a:t>
                          </a:r>
                          <a:endParaRPr/>
                        </a:p>
                      </a:txBody>
                      <a:tcPr/>
                    </a:tc>
                    <a:tc gridSpan="2">
                      <a:txBody>
                        <a:bodyPr/>
                        <a:lstStyle/>
                        <a:p>
                          <a:pPr algn="ctr"/>
                          <a:r>
                            <a:rPr lang="fr-FR"/>
                            <a:t>Without Lüders</a:t>
                          </a:r>
                          <a:endParaRPr/>
                        </a:p>
                      </a:txBody>
                      <a:tcPr/>
                    </a:tc>
                    <a:tc hMerge="1">
                      <a:txBody>
                        <a:bodyPr/>
                        <a:lstStyle/>
                        <a:p>
                          <a:endParaRPr lang="fr-FR"/>
                        </a:p>
                      </a:txBody>
                      <a:tcPr/>
                    </a:tc>
                    <a:extLst>
                      <a:ext uri="{0D108BD9-81ED-4DB2-BD59-A6C34878D82A}">
                        <a16:rowId xmlns:a16="http://schemas.microsoft.com/office/drawing/2014/main" val="1218103678"/>
                      </a:ext>
                    </a:extLst>
                  </a:tr>
                  <a:tr h="365760">
                    <a:tc vMerge="1">
                      <a:txBody>
                        <a:bodyPr/>
                        <a:lstStyle/>
                        <a:p>
                          <a:pPr algn="ctr"/>
                          <a:endParaRPr/>
                        </a:p>
                      </a:txBody>
                      <a:tcPr/>
                    </a:tc>
                    <a:tc vMerge="1">
                      <a:txBody>
                        <a:bodyPr/>
                        <a:lstStyle/>
                        <a:p>
                          <a:pPr algn="ctr"/>
                          <a:endParaRPr/>
                        </a:p>
                      </a:txBody>
                      <a:tcPr/>
                    </a:tc>
                    <a:tc>
                      <a:txBody>
                        <a:bodyPr/>
                        <a:lstStyle/>
                        <a:p>
                          <a:pPr algn="ctr"/>
                          <a:r>
                            <a:rPr lang="fr-FR">
                              <a:solidFill>
                                <a:srgbClr val="FF0000"/>
                              </a:solidFill>
                            </a:rPr>
                            <a:t>Values</a:t>
                          </a:r>
                          <a:endParaRPr>
                            <a:solidFill>
                              <a:srgbClr val="FF0000"/>
                            </a:solidFill>
                          </a:endParaRPr>
                        </a:p>
                      </a:txBody>
                      <a:tcPr/>
                    </a:tc>
                    <a:tc>
                      <a:txBody>
                        <a:bodyPr/>
                        <a:lstStyle/>
                        <a:p>
                          <a:pPr algn="ctr"/>
                          <a:r>
                            <a:rPr lang="fr-FR">
                              <a:solidFill>
                                <a:srgbClr val="FF0000"/>
                              </a:solidFill>
                            </a:rPr>
                            <a:t>Std. D.</a:t>
                          </a:r>
                          <a:endParaRPr>
                            <a:solidFill>
                              <a:srgbClr val="FF0000"/>
                            </a:solidFill>
                          </a:endParaRPr>
                        </a:p>
                      </a:txBody>
                      <a:tcPr/>
                    </a:tc>
                    <a:extLst>
                      <a:ext uri="{0D108BD9-81ED-4DB2-BD59-A6C34878D82A}">
                        <a16:rowId xmlns:a16="http://schemas.microsoft.com/office/drawing/2014/main" val="412493172"/>
                      </a:ext>
                    </a:extLst>
                  </a:tr>
                  <a:tr h="478255">
                    <a:tc>
                      <a:txBody>
                        <a:bodyPr/>
                        <a:lstStyle/>
                        <a:p>
                          <a:endParaRPr lang="fr-FR"/>
                        </a:p>
                      </a:txBody>
                      <a:tcPr>
                        <a:blipFill>
                          <a:blip r:embed="rId5"/>
                          <a:stretch>
                            <a:fillRect l="-1111" t="-159494" r="-635556" b="-172152"/>
                          </a:stretch>
                        </a:blipFill>
                      </a:tcPr>
                    </a:tc>
                    <a:tc>
                      <a:txBody>
                        <a:bodyPr/>
                        <a:lstStyle/>
                        <a:p>
                          <a:pPr algn="ctr"/>
                          <a:r>
                            <a:rPr lang="fr-FR"/>
                            <a:t>Failed</a:t>
                          </a:r>
                          <a:endParaRPr/>
                        </a:p>
                      </a:txBody>
                      <a:tcPr/>
                    </a:tc>
                    <a:tc>
                      <a:txBody>
                        <a:bodyPr/>
                        <a:lstStyle/>
                        <a:p>
                          <a:pPr algn="ctr"/>
                          <a:r>
                            <a:rPr lang="fr-FR"/>
                            <a:t>698.1051</a:t>
                          </a:r>
                          <a:endParaRPr/>
                        </a:p>
                      </a:txBody>
                      <a:tcPr/>
                    </a:tc>
                    <a:tc>
                      <a:txBody>
                        <a:bodyPr/>
                        <a:lstStyle/>
                        <a:p>
                          <a:pPr algn="ctr"/>
                          <a:r>
                            <a:rPr lang="fr-FR"/>
                            <a:t>10.6</a:t>
                          </a:r>
                          <a:endParaRPr/>
                        </a:p>
                      </a:txBody>
                      <a:tcPr/>
                    </a:tc>
                    <a:extLst>
                      <a:ext uri="{0D108BD9-81ED-4DB2-BD59-A6C34878D82A}">
                        <a16:rowId xmlns:a16="http://schemas.microsoft.com/office/drawing/2014/main" val="2935660302"/>
                      </a:ext>
                    </a:extLst>
                  </a:tr>
                  <a:tr h="370840">
                    <a:tc>
                      <a:txBody>
                        <a:bodyPr/>
                        <a:lstStyle/>
                        <a:p>
                          <a:endParaRPr lang="fr-FR"/>
                        </a:p>
                      </a:txBody>
                      <a:tcPr>
                        <a:blipFill>
                          <a:blip r:embed="rId5"/>
                          <a:stretch>
                            <a:fillRect l="-1111" t="-336066" r="-635556" b="-122951"/>
                          </a:stretch>
                        </a:blipFill>
                      </a:tcPr>
                    </a:tc>
                    <a:tc>
                      <a:txBody>
                        <a:bodyPr/>
                        <a:lstStyle/>
                        <a:p>
                          <a:pPr algn="ctr"/>
                          <a:r>
                            <a:rPr lang="fr-FR"/>
                            <a:t>Failed</a:t>
                          </a:r>
                          <a:endParaRPr/>
                        </a:p>
                      </a:txBody>
                      <a:tcPr/>
                    </a:tc>
                    <a:tc>
                      <a:txBody>
                        <a:bodyPr/>
                        <a:lstStyle/>
                        <a:p>
                          <a:pPr algn="ctr"/>
                          <a:r>
                            <a:rPr lang="fr-FR"/>
                            <a:t>0.3748</a:t>
                          </a:r>
                          <a:endParaRPr/>
                        </a:p>
                      </a:txBody>
                      <a:tcPr/>
                    </a:tc>
                    <a:tc>
                      <a:txBody>
                        <a:bodyPr/>
                        <a:lstStyle/>
                        <a:p>
                          <a:pPr algn="ctr"/>
                          <a:r>
                            <a:rPr lang="fr-FR"/>
                            <a:t>0,0066</a:t>
                          </a:r>
                          <a:endParaRPr/>
                        </a:p>
                      </a:txBody>
                      <a:tcPr/>
                    </a:tc>
                    <a:extLst>
                      <a:ext uri="{0D108BD9-81ED-4DB2-BD59-A6C34878D82A}">
                        <a16:rowId xmlns:a16="http://schemas.microsoft.com/office/drawing/2014/main" val="3679443409"/>
                      </a:ext>
                    </a:extLst>
                  </a:tr>
                  <a:tr h="370840">
                    <a:tc>
                      <a:txBody>
                        <a:bodyPr/>
                        <a:lstStyle/>
                        <a:p>
                          <a:endParaRPr lang="fr-FR"/>
                        </a:p>
                      </a:txBody>
                      <a:tcPr>
                        <a:blipFill>
                          <a:blip r:embed="rId5"/>
                          <a:stretch>
                            <a:fillRect l="-1111" t="-436066" r="-635556" b="-22951"/>
                          </a:stretch>
                        </a:blipFill>
                      </a:tcPr>
                    </a:tc>
                    <a:tc>
                      <a:txBody>
                        <a:bodyPr/>
                        <a:lstStyle/>
                        <a:p>
                          <a:pPr algn="ctr"/>
                          <a:r>
                            <a:rPr lang="fr-FR"/>
                            <a:t>Failed</a:t>
                          </a:r>
                          <a:endParaRPr/>
                        </a:p>
                      </a:txBody>
                      <a:tcPr/>
                    </a:tc>
                    <a:tc>
                      <a:txBody>
                        <a:bodyPr/>
                        <a:lstStyle/>
                        <a:p>
                          <a:pPr algn="ctr"/>
                          <a:r>
                            <a:rPr lang="fr-FR"/>
                            <a:t>0.0021</a:t>
                          </a:r>
                          <a:endParaRPr/>
                        </a:p>
                      </a:txBody>
                      <a:tcPr/>
                    </a:tc>
                    <a:tc>
                      <a:txBody>
                        <a:bodyPr/>
                        <a:lstStyle/>
                        <a:p>
                          <a:pPr algn="ctr"/>
                          <a:r>
                            <a:rPr lang="fr-FR"/>
                            <a:t>0,0002</a:t>
                          </a:r>
                          <a:endParaRPr/>
                        </a:p>
                      </a:txBody>
                      <a:tcPr/>
                    </a:tc>
                    <a:extLst>
                      <a:ext uri="{0D108BD9-81ED-4DB2-BD59-A6C34878D82A}">
                        <a16:rowId xmlns:a16="http://schemas.microsoft.com/office/drawing/2014/main" val="4278161070"/>
                      </a:ext>
                    </a:extLst>
                  </a:tr>
                </a:tbl>
              </a:graphicData>
            </a:graphic>
          </p:graphicFrame>
        </mc:Fallback>
      </mc:AlternateContent>
      <p:sp>
        <p:nvSpPr>
          <p:cNvPr id="15" name="Rectangle 14">
            <a:extLst>
              <a:ext uri="{FF2B5EF4-FFF2-40B4-BE49-F238E27FC236}">
                <a16:creationId xmlns:a16="http://schemas.microsoft.com/office/drawing/2014/main" id="{9AF04637-D7F2-D5F2-C3BA-A881D8A37E26}"/>
              </a:ext>
            </a:extLst>
          </p:cNvPr>
          <p:cNvSpPr/>
          <p:nvPr/>
        </p:nvSpPr>
        <p:spPr>
          <a:xfrm>
            <a:off x="5125844" y="820858"/>
            <a:ext cx="2100146" cy="208464"/>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spTree>
    <p:extLst>
      <p:ext uri="{BB962C8B-B14F-4D97-AF65-F5344CB8AC3E}">
        <p14:creationId xmlns:p14="http://schemas.microsoft.com/office/powerpoint/2010/main" val="1424762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BA982F-036E-4732-87B6-3EEAC4969242}"/>
              </a:ext>
            </a:extLst>
          </p:cNvPr>
          <p:cNvSpPr>
            <a:spLocks noGrp="1"/>
          </p:cNvSpPr>
          <p:nvPr>
            <p:ph type="title"/>
          </p:nvPr>
        </p:nvSpPr>
        <p:spPr>
          <a:xfrm>
            <a:off x="321547" y="355077"/>
            <a:ext cx="10515600" cy="1325563"/>
          </a:xfrm>
        </p:spPr>
        <p:txBody>
          <a:bodyPr/>
          <a:lstStyle/>
          <a:p>
            <a:r>
              <a:rPr lang="fr-FR" dirty="0"/>
              <a:t>Hansel &amp; </a:t>
            </a:r>
            <a:r>
              <a:rPr lang="fr-FR" dirty="0" err="1"/>
              <a:t>Spittel (H&amp;S)</a:t>
            </a:r>
            <a:endParaRPr lang="fr-FR" dirty="0"/>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DD32699F-1EF5-401C-8BBC-80DA963F368C}"/>
                  </a:ext>
                </a:extLst>
              </p:cNvPr>
              <p:cNvSpPr>
                <a:spLocks noGrp="1"/>
              </p:cNvSpPr>
              <p:nvPr>
                <p:ph idx="1"/>
              </p:nvPr>
            </p:nvSpPr>
            <p:spPr>
              <a:xfrm>
                <a:off x="321547" y="1835674"/>
                <a:ext cx="11746523" cy="4351338"/>
              </a:xfrm>
            </p:spPr>
            <p:txBody>
              <a:bodyPr/>
              <a:lstStyle/>
              <a:p>
                <a14:m>
                  <m:oMath xmlns:m="http://schemas.openxmlformats.org/officeDocument/2006/math">
                    <m:r>
                      <a:rPr lang="fr-FR" b="0" i="1" smtClean="0">
                        <a:latin typeface="Cambria Math" panose="02040503050406030204" pitchFamily="18" charset="0"/>
                      </a:rPr>
                      <m:t>𝜎</m:t>
                    </m:r>
                    <m:r>
                      <a:rPr lang="fr-FR" b="0" i="1" smtClean="0">
                        <a:latin typeface="Cambria Math" panose="02040503050406030204" pitchFamily="18" charset="0"/>
                      </a:rPr>
                      <m:t>=</m:t>
                    </m:r>
                    <m:r>
                      <a:rPr lang="fr-FR" b="0" i="1" smtClean="0">
                        <a:latin typeface="Cambria Math" panose="02040503050406030204" pitchFamily="18" charset="0"/>
                      </a:rPr>
                      <m:t>𝐴</m:t>
                    </m:r>
                    <m:r>
                      <a:rPr lang="fr-FR" b="0" i="1" smtClean="0">
                        <a:latin typeface="Cambria Math" panose="02040503050406030204" pitchFamily="18" charset="0"/>
                      </a:rPr>
                      <m:t>⋅</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exp</m:t>
                        </m:r>
                      </m:fName>
                      <m:e>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1</m:t>
                                </m:r>
                              </m:sub>
                            </m:sSub>
                            <m:r>
                              <a:rPr lang="fr-FR" b="0" i="1" smtClean="0">
                                <a:latin typeface="Cambria Math" panose="02040503050406030204" pitchFamily="18" charset="0"/>
                              </a:rPr>
                              <m:t>𝑇</m:t>
                            </m:r>
                          </m:e>
                        </m:d>
                      </m:e>
                    </m:func>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a:rPr lang="fr-FR" b="0" i="1" smtClean="0">
                            <a:latin typeface="Cambria Math" panose="02040503050406030204" pitchFamily="18" charset="0"/>
                          </a:rPr>
                          <m:t>𝑇</m:t>
                        </m:r>
                      </m:e>
                      <m:sup>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9</m:t>
                            </m:r>
                          </m:sub>
                        </m:sSub>
                      </m:sup>
                    </m:sSup>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a:rPr lang="fr-FR" b="0" i="1" smtClean="0">
                            <a:latin typeface="Cambria Math" panose="02040503050406030204" pitchFamily="18" charset="0"/>
                          </a:rPr>
                          <m:t>𝜀</m:t>
                        </m:r>
                      </m:e>
                      <m:sup>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2</m:t>
                            </m:r>
                          </m:sub>
                        </m:sSub>
                      </m:sup>
                    </m:sSup>
                    <m:r>
                      <a:rPr lang="fr-FR" b="0" i="1" smtClean="0">
                        <a:latin typeface="Cambria Math" panose="02040503050406030204" pitchFamily="18" charset="0"/>
                      </a:rPr>
                      <m:t>⋅</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exp</m:t>
                        </m:r>
                      </m:fName>
                      <m:e>
                        <m:d>
                          <m:dPr>
                            <m:ctrlPr>
                              <a:rPr lang="fr-FR" b="0" i="1" smtClean="0">
                                <a:latin typeface="Cambria Math" panose="02040503050406030204" pitchFamily="18" charset="0"/>
                              </a:rPr>
                            </m:ctrlPr>
                          </m:dPr>
                          <m:e>
                            <m:f>
                              <m:fPr>
                                <m:ctrlPr>
                                  <a:rPr lang="fr-FR" b="0" i="1" smtClean="0">
                                    <a:latin typeface="Cambria Math" panose="02040503050406030204" pitchFamily="18" charset="0"/>
                                  </a:rPr>
                                </m:ctrlPr>
                              </m:fPr>
                              <m:num>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4</m:t>
                                    </m:r>
                                  </m:sub>
                                </m:sSub>
                              </m:num>
                              <m:den>
                                <m:r>
                                  <a:rPr lang="fr-FR" b="0" i="1" smtClean="0">
                                    <a:latin typeface="Cambria Math" panose="02040503050406030204" pitchFamily="18" charset="0"/>
                                  </a:rPr>
                                  <m:t>𝜀</m:t>
                                </m:r>
                              </m:den>
                            </m:f>
                          </m:e>
                        </m:d>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d>
                              <m:dPr>
                                <m:ctrlPr>
                                  <a:rPr lang="fr-FR" b="0" i="1" smtClean="0">
                                    <a:latin typeface="Cambria Math" panose="02040503050406030204" pitchFamily="18" charset="0"/>
                                  </a:rPr>
                                </m:ctrlPr>
                              </m:dPr>
                              <m:e>
                                <m:r>
                                  <a:rPr lang="fr-FR" b="0" i="1" smtClean="0">
                                    <a:latin typeface="Cambria Math" panose="02040503050406030204" pitchFamily="18" charset="0"/>
                                  </a:rPr>
                                  <m:t>1+</m:t>
                                </m:r>
                                <m:r>
                                  <a:rPr lang="fr-FR" b="0" i="1" smtClean="0">
                                    <a:latin typeface="Cambria Math" panose="02040503050406030204" pitchFamily="18" charset="0"/>
                                  </a:rPr>
                                  <m:t>𝜀</m:t>
                                </m:r>
                              </m:e>
                            </m:d>
                          </m:e>
                          <m:sup>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5</m:t>
                                </m:r>
                              </m:sub>
                            </m:sSub>
                            <m:r>
                              <a:rPr lang="fr-FR" b="0" i="1" smtClean="0">
                                <a:latin typeface="Cambria Math" panose="02040503050406030204" pitchFamily="18" charset="0"/>
                              </a:rPr>
                              <m:t>𝑇</m:t>
                            </m:r>
                          </m:sup>
                        </m:sSup>
                        <m:r>
                          <a:rPr lang="fr-FR" b="0" i="1" smtClean="0">
                            <a:latin typeface="Cambria Math" panose="02040503050406030204" pitchFamily="18" charset="0"/>
                          </a:rPr>
                          <m:t>⋅</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exp</m:t>
                            </m:r>
                          </m:fName>
                          <m:e>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7</m:t>
                                    </m:r>
                                  </m:sub>
                                </m:sSub>
                                <m:r>
                                  <a:rPr lang="fr-FR" b="0" i="1" smtClean="0">
                                    <a:latin typeface="Cambria Math" panose="02040503050406030204" pitchFamily="18" charset="0"/>
                                  </a:rPr>
                                  <m:t>𝜀</m:t>
                                </m:r>
                              </m:e>
                            </m:d>
                          </m:e>
                        </m:func>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𝜀</m:t>
                                </m:r>
                              </m:e>
                            </m:acc>
                          </m:e>
                          <m:sup>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3</m:t>
                                </m:r>
                              </m:sub>
                            </m:sSub>
                            <m:r>
                              <a:rPr lang="fr-FR" b="0" i="1" smtClean="0">
                                <a:latin typeface="Cambria Math" panose="02040503050406030204" pitchFamily="18" charset="0"/>
                              </a:rPr>
                              <m:t>+</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8</m:t>
                                </m:r>
                              </m:sub>
                            </m:sSub>
                            <m:r>
                              <a:rPr lang="fr-FR" b="0" i="1" smtClean="0">
                                <a:latin typeface="Cambria Math" panose="02040503050406030204" pitchFamily="18" charset="0"/>
                              </a:rPr>
                              <m:t>𝑇</m:t>
                            </m:r>
                          </m:sup>
                        </m:sSup>
                      </m:e>
                    </m:func>
                  </m:oMath>
                </a14:m>
                <a:endParaRPr lang="fr-FR" b="0" dirty="0"/>
              </a:p>
              <a:p>
                <a:pPr lvl="1"/>
                <a:r>
                  <a:rPr lang="fr-FR" dirty="0"/>
                  <a:t>Three variables: </a:t>
                </a:r>
                <a14:m>
                  <m:oMath xmlns:m="http://schemas.openxmlformats.org/officeDocument/2006/math">
                    <m:r>
                      <a:rPr lang="fr-FR" b="0" i="1" dirty="0">
                        <a:latin typeface="Cambria Math" panose="02040503050406030204" pitchFamily="18" charset="0"/>
                      </a:rPr>
                      <m:t>𝜀</m:t>
                    </m:r>
                    <m:r>
                      <a:rPr lang="fr-FR" b="0" i="1" dirty="0">
                        <a:latin typeface="Cambria Math" panose="02040503050406030204" pitchFamily="18" charset="0"/>
                      </a:rPr>
                      <m:t>, </m:t>
                    </m:r>
                    <m:acc>
                      <m:accPr>
                        <m:chr m:val="̇"/>
                        <m:ctrlPr>
                          <a:rPr lang="fr-FR" b="0" i="1" dirty="0">
                            <a:latin typeface="Cambria Math" panose="02040503050406030204" pitchFamily="18" charset="0"/>
                          </a:rPr>
                        </m:ctrlPr>
                      </m:accPr>
                      <m:e>
                        <m:r>
                          <a:rPr lang="fr-FR" b="0" i="1" dirty="0">
                            <a:latin typeface="Cambria Math" panose="02040503050406030204" pitchFamily="18" charset="0"/>
                          </a:rPr>
                          <m:t>𝜀</m:t>
                        </m:r>
                      </m:e>
                    </m:acc>
                    <m:r>
                      <a:rPr lang="fr-FR" b="0" i="1" dirty="0">
                        <a:latin typeface="Cambria Math" panose="02040503050406030204" pitchFamily="18" charset="0"/>
                      </a:rPr>
                      <m:t>, </m:t>
                    </m:r>
                    <m:r>
                      <a:rPr lang="fr-FR" b="0" i="1" dirty="0">
                        <a:latin typeface="Cambria Math" panose="02040503050406030204" pitchFamily="18" charset="0"/>
                      </a:rPr>
                      <m:t>𝑇</m:t>
                    </m:r>
                  </m:oMath>
                </a14:m>
                <a:r>
                  <a:rPr lang="fr-FR" b="0" i="1" dirty="0"/>
                  <a:t>.</a:t>
                </a:r>
              </a:p>
              <a:p>
                <a:r>
                  <a:rPr lang="fr-FR" dirty="0"/>
                  <a:t>FORGE </a:t>
                </a:r>
                <a:r>
                  <a:rPr lang="en-US" dirty="0"/>
                  <a:t>Implementation</a:t>
                </a:r>
                <a:r>
                  <a:rPr lang="fr-FR" dirty="0"/>
                  <a:t>: </a:t>
                </a:r>
              </a:p>
              <a:p>
                <a:pPr marL="0" indent="0">
                  <a:buNone/>
                </a:pPr>
                <a14:m>
                  <m:oMathPara xmlns:m="http://schemas.openxmlformats.org/officeDocument/2006/math">
                    <m:oMathParaPr>
                      <m:jc m:val="centerGroup"/>
                    </m:oMathParaPr>
                    <m:oMath xmlns:m="http://schemas.openxmlformats.org/officeDocument/2006/math">
                      <m:r>
                        <a:rPr lang="fr-FR" sz="2000" b="0" i="1" smtClean="0">
                          <a:latin typeface="Cambria Math" panose="02040503050406030204" pitchFamily="18" charset="0"/>
                        </a:rPr>
                        <m:t>𝜎</m:t>
                      </m:r>
                      <m:r>
                        <a:rPr lang="fr-FR" sz="2000" b="0" i="1" smtClean="0">
                          <a:latin typeface="Cambria Math" panose="02040503050406030204" pitchFamily="18" charset="0"/>
                        </a:rPr>
                        <m:t>=</m:t>
                      </m:r>
                      <m:r>
                        <a:rPr lang="fr-FR" sz="2000" b="0" i="1" smtClean="0">
                          <a:latin typeface="Cambria Math" panose="02040503050406030204" pitchFamily="18" charset="0"/>
                        </a:rPr>
                        <m:t>𝐴</m:t>
                      </m:r>
                      <m:r>
                        <a:rPr lang="fr-FR" sz="2000" b="0" i="1" smtClean="0">
                          <a:latin typeface="Cambria Math" panose="02040503050406030204" pitchFamily="18" charset="0"/>
                        </a:rPr>
                        <m:t>⋅</m:t>
                      </m:r>
                      <m:func>
                        <m:funcPr>
                          <m:ctrlPr>
                            <a:rPr lang="fr-FR" sz="2000" b="0" i="1" smtClean="0">
                              <a:latin typeface="Cambria Math" panose="02040503050406030204" pitchFamily="18" charset="0"/>
                            </a:rPr>
                          </m:ctrlPr>
                        </m:funcPr>
                        <m:fName>
                          <m:r>
                            <m:rPr>
                              <m:sty m:val="p"/>
                            </m:rPr>
                            <a:rPr lang="fr-FR" sz="2000" b="0" i="0" smtClean="0">
                              <a:latin typeface="Cambria Math" panose="02040503050406030204" pitchFamily="18" charset="0"/>
                            </a:rPr>
                            <m:t>exp</m:t>
                          </m:r>
                        </m:fName>
                        <m:e>
                          <m:d>
                            <m:dPr>
                              <m:ctrlPr>
                                <a:rPr lang="fr-FR" sz="2000" b="0" i="1" smtClean="0">
                                  <a:latin typeface="Cambria Math" panose="02040503050406030204" pitchFamily="18" charset="0"/>
                                </a:rPr>
                              </m:ctrlPr>
                            </m:dPr>
                            <m:e>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𝑚</m:t>
                                  </m:r>
                                </m:e>
                                <m:sub>
                                  <m:r>
                                    <a:rPr lang="fr-FR" sz="2000" b="0" i="1" smtClean="0">
                                      <a:latin typeface="Cambria Math" panose="02040503050406030204" pitchFamily="18" charset="0"/>
                                    </a:rPr>
                                    <m:t>1</m:t>
                                  </m:r>
                                </m:sub>
                              </m:sSub>
                              <m:r>
                                <a:rPr lang="fr-FR" sz="2000" b="0" i="1" smtClean="0">
                                  <a:latin typeface="Cambria Math" panose="02040503050406030204" pitchFamily="18" charset="0"/>
                                </a:rPr>
                                <m:t>𝑇</m:t>
                              </m:r>
                            </m:e>
                          </m:d>
                        </m:e>
                      </m:func>
                      <m:r>
                        <a:rPr lang="fr-FR" sz="2000" b="0" i="1" smtClean="0">
                          <a:latin typeface="Cambria Math" panose="02040503050406030204" pitchFamily="18" charset="0"/>
                        </a:rPr>
                        <m:t>⋅</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𝑇</m:t>
                          </m:r>
                        </m:e>
                        <m:sup>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𝑚</m:t>
                              </m:r>
                            </m:e>
                            <m:sub>
                              <m:r>
                                <a:rPr lang="fr-FR" sz="2000" b="0" i="1" smtClean="0">
                                  <a:latin typeface="Cambria Math" panose="02040503050406030204" pitchFamily="18" charset="0"/>
                                </a:rPr>
                                <m:t>9</m:t>
                              </m:r>
                            </m:sub>
                          </m:sSub>
                        </m:sup>
                      </m:sSup>
                      <m:r>
                        <a:rPr lang="fr-FR" sz="2000" b="0" i="1" smtClean="0">
                          <a:latin typeface="Cambria Math" panose="02040503050406030204" pitchFamily="18" charset="0"/>
                        </a:rPr>
                        <m:t>⋅</m:t>
                      </m:r>
                      <m:sSup>
                        <m:sSupPr>
                          <m:ctrlPr>
                            <a:rPr lang="fr-FR" sz="2000" b="0" i="1" smtClean="0">
                              <a:latin typeface="Cambria Math" panose="02040503050406030204" pitchFamily="18" charset="0"/>
                            </a:rPr>
                          </m:ctrlPr>
                        </m:sSupPr>
                        <m:e>
                          <m:r>
                            <a:rPr lang="fr-FR" sz="2000" b="0" i="1" smtClean="0">
                              <a:latin typeface="Cambria Math" panose="02040503050406030204" pitchFamily="18" charset="0"/>
                            </a:rPr>
                            <m:t>(</m:t>
                          </m:r>
                          <m:r>
                            <a:rPr lang="fr-FR" sz="2000" b="0" i="1" smtClean="0">
                              <a:latin typeface="Cambria Math" panose="02040503050406030204" pitchFamily="18" charset="0"/>
                            </a:rPr>
                            <m:t>𝜀</m:t>
                          </m:r>
                          <m:r>
                            <a:rPr lang="fr-FR" sz="2000" b="0" i="1" smtClean="0">
                              <a:latin typeface="Cambria Math" panose="02040503050406030204" pitchFamily="18" charset="0"/>
                            </a:rPr>
                            <m:t>+</m:t>
                          </m:r>
                          <m:sSub>
                            <m:sSubPr>
                              <m:ctrlPr>
                                <a:rPr lang="fr-FR" sz="2000" b="0" i="1" smtClean="0">
                                  <a:solidFill>
                                    <a:srgbClr val="FF0000"/>
                                  </a:solidFill>
                                  <a:latin typeface="Cambria Math" panose="02040503050406030204" pitchFamily="18" charset="0"/>
                                </a:rPr>
                              </m:ctrlPr>
                            </m:sSubPr>
                            <m:e>
                              <m:r>
                                <a:rPr lang="fr-FR" sz="2000" b="0" i="1" smtClean="0">
                                  <a:solidFill>
                                    <a:srgbClr val="FF0000"/>
                                  </a:solidFill>
                                  <a:latin typeface="Cambria Math" panose="02040503050406030204" pitchFamily="18" charset="0"/>
                                </a:rPr>
                                <m:t>𝜀</m:t>
                              </m:r>
                            </m:e>
                            <m:sub>
                              <m:r>
                                <a:rPr lang="fr-FR" sz="2000" b="0" i="1" smtClean="0">
                                  <a:solidFill>
                                    <a:srgbClr val="FF0000"/>
                                  </a:solidFill>
                                  <a:latin typeface="Cambria Math" panose="02040503050406030204" pitchFamily="18" charset="0"/>
                                </a:rPr>
                                <m:t>𝑏</m:t>
                              </m:r>
                              <m:r>
                                <a:rPr lang="fr-FR" sz="2000" b="0" i="1" smtClean="0">
                                  <a:solidFill>
                                    <a:srgbClr val="FF0000"/>
                                  </a:solidFill>
                                  <a:latin typeface="Cambria Math" panose="02040503050406030204" pitchFamily="18" charset="0"/>
                                </a:rPr>
                                <m:t>0</m:t>
                              </m:r>
                            </m:sub>
                          </m:sSub>
                          <m:r>
                            <a:rPr lang="fr-FR" sz="2000" b="0" i="1" smtClean="0">
                              <a:latin typeface="Cambria Math" panose="02040503050406030204" pitchFamily="18" charset="0"/>
                            </a:rPr>
                            <m:t>)</m:t>
                          </m:r>
                        </m:e>
                        <m:sup>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𝑚</m:t>
                              </m:r>
                            </m:e>
                            <m:sub>
                              <m:r>
                                <a:rPr lang="fr-FR" sz="2000" b="0" i="1" smtClean="0">
                                  <a:latin typeface="Cambria Math" panose="02040503050406030204" pitchFamily="18" charset="0"/>
                                </a:rPr>
                                <m:t>2</m:t>
                              </m:r>
                            </m:sub>
                          </m:sSub>
                        </m:sup>
                      </m:sSup>
                      <m:r>
                        <a:rPr lang="fr-FR" sz="2000" b="0" i="1" smtClean="0">
                          <a:latin typeface="Cambria Math" panose="02040503050406030204" pitchFamily="18" charset="0"/>
                        </a:rPr>
                        <m:t>⋅</m:t>
                      </m:r>
                      <m:func>
                        <m:funcPr>
                          <m:ctrlPr>
                            <a:rPr lang="fr-FR" sz="2000" b="0" i="1" smtClean="0">
                              <a:latin typeface="Cambria Math" panose="02040503050406030204" pitchFamily="18" charset="0"/>
                            </a:rPr>
                          </m:ctrlPr>
                        </m:funcPr>
                        <m:fName>
                          <m:r>
                            <m:rPr>
                              <m:sty m:val="p"/>
                            </m:rPr>
                            <a:rPr lang="fr-FR" sz="2000" b="0" i="0" smtClean="0">
                              <a:latin typeface="Cambria Math" panose="02040503050406030204" pitchFamily="18" charset="0"/>
                            </a:rPr>
                            <m:t>exp</m:t>
                          </m:r>
                        </m:fName>
                        <m:e>
                          <m:d>
                            <m:dPr>
                              <m:ctrlPr>
                                <a:rPr lang="fr-FR" sz="2000" b="0" i="1" smtClean="0">
                                  <a:latin typeface="Cambria Math" panose="02040503050406030204" pitchFamily="18" charset="0"/>
                                </a:rPr>
                              </m:ctrlPr>
                            </m:dPr>
                            <m:e>
                              <m:f>
                                <m:fPr>
                                  <m:ctrlPr>
                                    <a:rPr lang="fr-FR" sz="2000" b="0" i="1" smtClean="0">
                                      <a:latin typeface="Cambria Math" panose="02040503050406030204" pitchFamily="18" charset="0"/>
                                    </a:rPr>
                                  </m:ctrlPr>
                                </m:fPr>
                                <m:num>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𝑚</m:t>
                                      </m:r>
                                    </m:e>
                                    <m:sub>
                                      <m:r>
                                        <a:rPr lang="fr-FR" sz="2000" b="0" i="1" smtClean="0">
                                          <a:latin typeface="Cambria Math" panose="02040503050406030204" pitchFamily="18" charset="0"/>
                                        </a:rPr>
                                        <m:t>4</m:t>
                                      </m:r>
                                    </m:sub>
                                  </m:sSub>
                                </m:num>
                                <m:den>
                                  <m:r>
                                    <a:rPr lang="fr-FR" sz="2000" b="0" i="1" smtClean="0">
                                      <a:latin typeface="Cambria Math" panose="02040503050406030204" pitchFamily="18" charset="0"/>
                                    </a:rPr>
                                    <m:t>𝜀</m:t>
                                  </m:r>
                                  <m:r>
                                    <a:rPr lang="fr-FR" sz="2000" i="1">
                                      <a:latin typeface="Cambria Math" panose="02040503050406030204" pitchFamily="18" charset="0"/>
                                    </a:rPr>
                                    <m:t>+</m:t>
                                  </m:r>
                                  <m:sSub>
                                    <m:sSubPr>
                                      <m:ctrlPr>
                                        <a:rPr lang="fr-FR" sz="2000" i="1">
                                          <a:solidFill>
                                            <a:srgbClr val="FF0000"/>
                                          </a:solidFill>
                                          <a:latin typeface="Cambria Math" panose="02040503050406030204" pitchFamily="18" charset="0"/>
                                        </a:rPr>
                                      </m:ctrlPr>
                                    </m:sSubPr>
                                    <m:e>
                                      <m:r>
                                        <a:rPr lang="fr-FR" sz="2000" i="1">
                                          <a:solidFill>
                                            <a:srgbClr val="FF0000"/>
                                          </a:solidFill>
                                          <a:latin typeface="Cambria Math" panose="02040503050406030204" pitchFamily="18" charset="0"/>
                                        </a:rPr>
                                        <m:t>𝜀</m:t>
                                      </m:r>
                                    </m:e>
                                    <m:sub>
                                      <m:r>
                                        <a:rPr lang="fr-FR" sz="2000" i="1">
                                          <a:solidFill>
                                            <a:srgbClr val="FF0000"/>
                                          </a:solidFill>
                                          <a:latin typeface="Cambria Math" panose="02040503050406030204" pitchFamily="18" charset="0"/>
                                        </a:rPr>
                                        <m:t>𝑏</m:t>
                                      </m:r>
                                      <m:r>
                                        <a:rPr lang="fr-FR" sz="2000" i="1">
                                          <a:solidFill>
                                            <a:srgbClr val="FF0000"/>
                                          </a:solidFill>
                                          <a:latin typeface="Cambria Math" panose="02040503050406030204" pitchFamily="18" charset="0"/>
                                        </a:rPr>
                                        <m:t>0</m:t>
                                      </m:r>
                                    </m:sub>
                                  </m:sSub>
                                </m:den>
                              </m:f>
                            </m:e>
                          </m:d>
                          <m:r>
                            <a:rPr lang="fr-FR" sz="2000" b="0" i="1" smtClean="0">
                              <a:latin typeface="Cambria Math" panose="02040503050406030204" pitchFamily="18" charset="0"/>
                            </a:rPr>
                            <m:t>⋅</m:t>
                          </m:r>
                          <m:sSup>
                            <m:sSupPr>
                              <m:ctrlPr>
                                <a:rPr lang="fr-FR" sz="2000" b="0" i="1" smtClean="0">
                                  <a:latin typeface="Cambria Math" panose="02040503050406030204" pitchFamily="18" charset="0"/>
                                </a:rPr>
                              </m:ctrlPr>
                            </m:sSupPr>
                            <m:e>
                              <m:d>
                                <m:dPr>
                                  <m:ctrlPr>
                                    <a:rPr lang="fr-FR" sz="2000" b="0" i="1" smtClean="0">
                                      <a:latin typeface="Cambria Math" panose="02040503050406030204" pitchFamily="18" charset="0"/>
                                    </a:rPr>
                                  </m:ctrlPr>
                                </m:dPr>
                                <m:e>
                                  <m:r>
                                    <a:rPr lang="fr-FR" sz="2000" b="0" i="1" smtClean="0">
                                      <a:latin typeface="Cambria Math" panose="02040503050406030204" pitchFamily="18" charset="0"/>
                                    </a:rPr>
                                    <m:t>1+</m:t>
                                  </m:r>
                                  <m:r>
                                    <a:rPr lang="fr-FR" sz="2000" b="0" i="1" smtClean="0">
                                      <a:latin typeface="Cambria Math" panose="02040503050406030204" pitchFamily="18" charset="0"/>
                                    </a:rPr>
                                    <m:t>𝜀</m:t>
                                  </m:r>
                                  <m:r>
                                    <a:rPr lang="fr-FR" sz="2000" i="1">
                                      <a:latin typeface="Cambria Math" panose="02040503050406030204" pitchFamily="18" charset="0"/>
                                    </a:rPr>
                                    <m:t>+</m:t>
                                  </m:r>
                                  <m:sSub>
                                    <m:sSubPr>
                                      <m:ctrlPr>
                                        <a:rPr lang="fr-FR" sz="2000" i="1">
                                          <a:solidFill>
                                            <a:srgbClr val="FF0000"/>
                                          </a:solidFill>
                                          <a:latin typeface="Cambria Math" panose="02040503050406030204" pitchFamily="18" charset="0"/>
                                        </a:rPr>
                                      </m:ctrlPr>
                                    </m:sSubPr>
                                    <m:e>
                                      <m:r>
                                        <a:rPr lang="fr-FR" sz="2000" i="1">
                                          <a:solidFill>
                                            <a:srgbClr val="FF0000"/>
                                          </a:solidFill>
                                          <a:latin typeface="Cambria Math" panose="02040503050406030204" pitchFamily="18" charset="0"/>
                                        </a:rPr>
                                        <m:t>𝜀</m:t>
                                      </m:r>
                                    </m:e>
                                    <m:sub>
                                      <m:r>
                                        <a:rPr lang="fr-FR" sz="2000" i="1">
                                          <a:solidFill>
                                            <a:srgbClr val="FF0000"/>
                                          </a:solidFill>
                                          <a:latin typeface="Cambria Math" panose="02040503050406030204" pitchFamily="18" charset="0"/>
                                        </a:rPr>
                                        <m:t>𝑏</m:t>
                                      </m:r>
                                      <m:r>
                                        <a:rPr lang="fr-FR" sz="2000" i="1">
                                          <a:solidFill>
                                            <a:srgbClr val="FF0000"/>
                                          </a:solidFill>
                                          <a:latin typeface="Cambria Math" panose="02040503050406030204" pitchFamily="18" charset="0"/>
                                        </a:rPr>
                                        <m:t>0</m:t>
                                      </m:r>
                                    </m:sub>
                                  </m:sSub>
                                </m:e>
                              </m:d>
                            </m:e>
                            <m:sup>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𝑚</m:t>
                                  </m:r>
                                </m:e>
                                <m:sub>
                                  <m:r>
                                    <a:rPr lang="fr-FR" sz="2000" b="0" i="1" smtClean="0">
                                      <a:latin typeface="Cambria Math" panose="02040503050406030204" pitchFamily="18" charset="0"/>
                                    </a:rPr>
                                    <m:t>5</m:t>
                                  </m:r>
                                </m:sub>
                              </m:sSub>
                              <m:r>
                                <a:rPr lang="fr-FR" sz="2000" b="0" i="1" smtClean="0">
                                  <a:latin typeface="Cambria Math" panose="02040503050406030204" pitchFamily="18" charset="0"/>
                                </a:rPr>
                                <m:t>𝑇</m:t>
                              </m:r>
                            </m:sup>
                          </m:sSup>
                          <m:r>
                            <a:rPr lang="fr-FR" sz="2000" b="0" i="1" smtClean="0">
                              <a:latin typeface="Cambria Math" panose="02040503050406030204" pitchFamily="18" charset="0"/>
                            </a:rPr>
                            <m:t>⋅</m:t>
                          </m:r>
                          <m:func>
                            <m:funcPr>
                              <m:ctrlPr>
                                <a:rPr lang="fr-FR" sz="2000" b="0" i="1" smtClean="0">
                                  <a:latin typeface="Cambria Math" panose="02040503050406030204" pitchFamily="18" charset="0"/>
                                </a:rPr>
                              </m:ctrlPr>
                            </m:funcPr>
                            <m:fName>
                              <m:r>
                                <m:rPr>
                                  <m:sty m:val="p"/>
                                </m:rPr>
                                <a:rPr lang="fr-FR" sz="2000" b="0" i="0" smtClean="0">
                                  <a:latin typeface="Cambria Math" panose="02040503050406030204" pitchFamily="18" charset="0"/>
                                </a:rPr>
                                <m:t>exp</m:t>
                              </m:r>
                            </m:fName>
                            <m:e>
                              <m:d>
                                <m:dPr>
                                  <m:ctrlPr>
                                    <a:rPr lang="fr-FR" sz="2000" b="0" i="1" smtClean="0">
                                      <a:latin typeface="Cambria Math" panose="02040503050406030204" pitchFamily="18" charset="0"/>
                                    </a:rPr>
                                  </m:ctrlPr>
                                </m:dPr>
                                <m:e>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𝑚</m:t>
                                      </m:r>
                                    </m:e>
                                    <m:sub>
                                      <m:r>
                                        <a:rPr lang="fr-FR" sz="2000" b="0" i="1" smtClean="0">
                                          <a:latin typeface="Cambria Math" panose="02040503050406030204" pitchFamily="18" charset="0"/>
                                        </a:rPr>
                                        <m:t>7</m:t>
                                      </m:r>
                                    </m:sub>
                                  </m:sSub>
                                  <m:r>
                                    <a:rPr lang="fr-FR" sz="2000" b="0" i="1" smtClean="0">
                                      <a:latin typeface="Cambria Math" panose="02040503050406030204" pitchFamily="18" charset="0"/>
                                    </a:rPr>
                                    <m:t>(</m:t>
                                  </m:r>
                                  <m:r>
                                    <a:rPr lang="fr-FR" sz="2000" b="0" i="1" smtClean="0">
                                      <a:latin typeface="Cambria Math" panose="02040503050406030204" pitchFamily="18" charset="0"/>
                                    </a:rPr>
                                    <m:t>𝜀</m:t>
                                  </m:r>
                                  <m:r>
                                    <a:rPr lang="fr-FR" sz="2000" i="1">
                                      <a:latin typeface="Cambria Math" panose="02040503050406030204" pitchFamily="18" charset="0"/>
                                    </a:rPr>
                                    <m:t>+</m:t>
                                  </m:r>
                                  <m:sSub>
                                    <m:sSubPr>
                                      <m:ctrlPr>
                                        <a:rPr lang="fr-FR" sz="2000" i="1">
                                          <a:solidFill>
                                            <a:srgbClr val="FF0000"/>
                                          </a:solidFill>
                                          <a:latin typeface="Cambria Math" panose="02040503050406030204" pitchFamily="18" charset="0"/>
                                        </a:rPr>
                                      </m:ctrlPr>
                                    </m:sSubPr>
                                    <m:e>
                                      <m:r>
                                        <a:rPr lang="fr-FR" sz="2000" i="1">
                                          <a:solidFill>
                                            <a:srgbClr val="FF0000"/>
                                          </a:solidFill>
                                          <a:latin typeface="Cambria Math" panose="02040503050406030204" pitchFamily="18" charset="0"/>
                                        </a:rPr>
                                        <m:t>𝜀</m:t>
                                      </m:r>
                                    </m:e>
                                    <m:sub>
                                      <m:r>
                                        <a:rPr lang="fr-FR" sz="2000" i="1">
                                          <a:solidFill>
                                            <a:srgbClr val="FF0000"/>
                                          </a:solidFill>
                                          <a:latin typeface="Cambria Math" panose="02040503050406030204" pitchFamily="18" charset="0"/>
                                        </a:rPr>
                                        <m:t>𝑏</m:t>
                                      </m:r>
                                      <m:r>
                                        <a:rPr lang="fr-FR" sz="2000" i="1">
                                          <a:solidFill>
                                            <a:srgbClr val="FF0000"/>
                                          </a:solidFill>
                                          <a:latin typeface="Cambria Math" panose="02040503050406030204" pitchFamily="18" charset="0"/>
                                        </a:rPr>
                                        <m:t>0</m:t>
                                      </m:r>
                                    </m:sub>
                                  </m:sSub>
                                  <m:r>
                                    <a:rPr lang="fr-FR" sz="2000" b="0" i="1" smtClean="0">
                                      <a:solidFill>
                                        <a:schemeClr val="tx1"/>
                                      </a:solidFill>
                                      <a:latin typeface="Cambria Math" panose="02040503050406030204" pitchFamily="18" charset="0"/>
                                    </a:rPr>
                                    <m:t>)</m:t>
                                  </m:r>
                                </m:e>
                              </m:d>
                            </m:e>
                          </m:func>
                          <m:r>
                            <a:rPr lang="fr-FR" sz="2000" b="0" i="1" smtClean="0">
                              <a:latin typeface="Cambria Math" panose="02040503050406030204" pitchFamily="18" charset="0"/>
                            </a:rPr>
                            <m:t>⋅</m:t>
                          </m:r>
                          <m:sSup>
                            <m:sSupPr>
                              <m:ctrlPr>
                                <a:rPr lang="fr-FR" sz="2000" b="0" i="1" smtClean="0">
                                  <a:latin typeface="Cambria Math" panose="02040503050406030204" pitchFamily="18" charset="0"/>
                                </a:rPr>
                              </m:ctrlPr>
                            </m:sSupPr>
                            <m:e>
                              <m:acc>
                                <m:accPr>
                                  <m:chr m:val="̇"/>
                                  <m:ctrlPr>
                                    <a:rPr lang="fr-FR" sz="2000" b="0" i="1" smtClean="0">
                                      <a:latin typeface="Cambria Math" panose="02040503050406030204" pitchFamily="18" charset="0"/>
                                    </a:rPr>
                                  </m:ctrlPr>
                                </m:accPr>
                                <m:e>
                                  <m:r>
                                    <a:rPr lang="fr-FR" sz="2000" b="0" i="1" smtClean="0">
                                      <a:latin typeface="Cambria Math" panose="02040503050406030204" pitchFamily="18" charset="0"/>
                                    </a:rPr>
                                    <m:t>𝜀</m:t>
                                  </m:r>
                                </m:e>
                              </m:acc>
                            </m:e>
                            <m:sup>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𝑚</m:t>
                                  </m:r>
                                </m:e>
                                <m:sub>
                                  <m:r>
                                    <a:rPr lang="fr-FR" sz="2000" b="0" i="1" smtClean="0">
                                      <a:latin typeface="Cambria Math" panose="02040503050406030204" pitchFamily="18" charset="0"/>
                                    </a:rPr>
                                    <m:t>3</m:t>
                                  </m:r>
                                </m:sub>
                              </m:sSub>
                              <m:r>
                                <a:rPr lang="fr-FR" sz="2000" b="0" i="1" smtClean="0">
                                  <a:latin typeface="Cambria Math" panose="02040503050406030204" pitchFamily="18" charset="0"/>
                                </a:rPr>
                                <m:t>+</m:t>
                              </m:r>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𝑚</m:t>
                                  </m:r>
                                </m:e>
                                <m:sub>
                                  <m:r>
                                    <a:rPr lang="fr-FR" sz="2000" b="0" i="1" smtClean="0">
                                      <a:latin typeface="Cambria Math" panose="02040503050406030204" pitchFamily="18" charset="0"/>
                                    </a:rPr>
                                    <m:t>8</m:t>
                                  </m:r>
                                </m:sub>
                              </m:sSub>
                              <m:r>
                                <a:rPr lang="fr-FR" sz="2000" b="0" i="1" smtClean="0">
                                  <a:latin typeface="Cambria Math" panose="02040503050406030204" pitchFamily="18" charset="0"/>
                                </a:rPr>
                                <m:t>𝑇</m:t>
                              </m:r>
                            </m:sup>
                          </m:sSup>
                        </m:e>
                      </m:func>
                    </m:oMath>
                  </m:oMathPara>
                </a14:m>
                <a:endParaRPr lang="fr-FR" sz="2000" b="0" dirty="0"/>
              </a:p>
              <a:p>
                <a:pPr lvl="1"/>
                <a:r>
                  <a:rPr lang="fr-FR" dirty="0" err="1"/>
                  <a:t>We</a:t>
                </a:r>
                <a:r>
                  <a:rPr lang="fr-FR" dirty="0"/>
                  <a:t> </a:t>
                </a:r>
                <a:r>
                  <a:rPr lang="fr-FR" dirty="0" err="1"/>
                  <a:t>computed</a:t>
                </a:r>
                <a:r>
                  <a:rPr lang="fr-FR" dirty="0"/>
                  <a:t> </a:t>
                </a:r>
                <a:r>
                  <a:rPr lang="fr-FR" err="1"/>
                  <a:t>this</a:t>
                </a:r>
                <a:r>
                  <a:rPr lang="fr-FR"/>
                  <a:t> formulation even </a:t>
                </a:r>
                <a:r>
                  <a:rPr lang="fr-FR" dirty="0"/>
                  <a:t>if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4</m:t>
                        </m:r>
                      </m:sub>
                    </m:sSub>
                  </m:oMath>
                </a14:m>
                <a:r>
                  <a:rPr lang="fr-FR" dirty="0"/>
                  <a:t> </a:t>
                </a:r>
                <a:r>
                  <a:rPr lang="fr-FR"/>
                  <a:t>is not a </a:t>
                </a:r>
                <a:r>
                  <a:rPr lang="fr-FR" dirty="0" err="1"/>
                  <a:t>parameter</a:t>
                </a:r>
                <a:r>
                  <a:rPr lang="fr-FR" dirty="0"/>
                  <a:t> to </a:t>
                </a:r>
                <a:r>
                  <a:rPr lang="fr-FR" dirty="0" err="1"/>
                  <a:t>calibrate</a:t>
                </a:r>
                <a:r>
                  <a:rPr lang="fr-FR" dirty="0"/>
                  <a:t>.</a:t>
                </a:r>
              </a:p>
            </p:txBody>
          </p:sp>
        </mc:Choice>
        <mc:Fallback xmlns="">
          <p:sp>
            <p:nvSpPr>
              <p:cNvPr id="3" name="Espace réservé du contenu 2">
                <a:extLst>
                  <a:ext uri="{FF2B5EF4-FFF2-40B4-BE49-F238E27FC236}">
                    <a16:creationId xmlns:a16="http://schemas.microsoft.com/office/drawing/2014/main" id="{DD32699F-1EF5-401C-8BBC-80DA963F368C}"/>
                  </a:ext>
                </a:extLst>
              </p:cNvPr>
              <p:cNvSpPr>
                <a:spLocks noGrp="1" noRot="1" noChangeAspect="1" noMove="1" noResize="1" noEditPoints="1" noAdjustHandles="1" noChangeArrowheads="1" noChangeShapeType="1" noTextEdit="1"/>
              </p:cNvSpPr>
              <p:nvPr>
                <p:ph idx="1"/>
              </p:nvPr>
            </p:nvSpPr>
            <p:spPr>
              <a:xfrm>
                <a:off x="321547" y="1835674"/>
                <a:ext cx="11746523" cy="4351338"/>
              </a:xfrm>
              <a:blipFill>
                <a:blip r:embed="rId3"/>
                <a:stretch>
                  <a:fillRect l="-934"/>
                </a:stretch>
              </a:blipFill>
            </p:spPr>
            <p:txBody>
              <a:bodyPr/>
              <a:lstStyle/>
              <a:p>
                <a:r>
                  <a:rPr lang="fr-FR">
                    <a:noFill/>
                  </a:rPr>
                  <a:t> </a:t>
                </a:r>
              </a:p>
            </p:txBody>
          </p:sp>
        </mc:Fallback>
      </mc:AlternateContent>
    </p:spTree>
    <p:extLst>
      <p:ext uri="{BB962C8B-B14F-4D97-AF65-F5344CB8AC3E}">
        <p14:creationId xmlns:p14="http://schemas.microsoft.com/office/powerpoint/2010/main" val="700108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a:extLst>
                  <a:ext uri="{FF2B5EF4-FFF2-40B4-BE49-F238E27FC236}">
                    <a16:creationId xmlns:a16="http://schemas.microsoft.com/office/drawing/2014/main" id="{BD8368FC-5A06-7FC5-D1C4-52A101526826}"/>
                  </a:ext>
                </a:extLst>
              </p:cNvPr>
              <p:cNvSpPr>
                <a:spLocks noGrp="1"/>
              </p:cNvSpPr>
              <p:nvPr>
                <p:ph type="title"/>
              </p:nvPr>
            </p:nvSpPr>
            <p:spPr>
              <a:xfrm>
                <a:off x="238539" y="334272"/>
                <a:ext cx="11115261" cy="695049"/>
              </a:xfrm>
            </p:spPr>
            <p:txBody>
              <a:bodyPr/>
              <a:lstStyle/>
              <a:p>
                <a:pPr/>
                <a14:m>
                  <m:oMathPara xmlns:m="http://schemas.openxmlformats.org/officeDocument/2006/math">
                    <m:oMathParaPr>
                      <m:jc m:val="left"/>
                    </m:oMathParaPr>
                    <m:oMath xmlns:m="http://schemas.openxmlformats.org/officeDocument/2006/math">
                      <m:r>
                        <a:rPr lang="fr-FR" b="0" i="1" smtClean="0">
                          <a:latin typeface="Cambria Math" panose="02040503050406030204" pitchFamily="18" charset="0"/>
                        </a:rPr>
                        <m:t>𝐴</m:t>
                      </m:r>
                      <m:r>
                        <a:rPr lang="fr-FR" b="0" i="1" smtClean="0">
                          <a:latin typeface="Cambria Math" panose="02040503050406030204" pitchFamily="18" charset="0"/>
                        </a:rPr>
                        <m:t>,</m:t>
                      </m:r>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2</m:t>
                          </m:r>
                        </m:sub>
                      </m:sSub>
                      <m:r>
                        <a:rPr lang="fr-FR" b="0" i="1">
                          <a:latin typeface="Cambria Math" panose="02040503050406030204" pitchFamily="18" charset="0"/>
                        </a:rPr>
                        <m:t>, </m:t>
                      </m:r>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smtClean="0">
                              <a:latin typeface="Cambria Math" panose="02040503050406030204" pitchFamily="18" charset="0"/>
                            </a:rPr>
                            <m:t>3</m:t>
                          </m:r>
                        </m:sub>
                      </m:sSub>
                      <m:r>
                        <a:rPr lang="fr-FR" b="0" i="1" smtClean="0">
                          <a:latin typeface="Cambria Math" panose="02040503050406030204" pitchFamily="18" charset="0"/>
                        </a:rPr>
                        <m:t>, </m:t>
                      </m:r>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4</m:t>
                          </m:r>
                        </m:sub>
                      </m:sSub>
                    </m:oMath>
                  </m:oMathPara>
                </a14:m>
                <a:endParaRPr/>
              </a:p>
            </p:txBody>
          </p:sp>
        </mc:Choice>
        <mc:Fallback xmlns="">
          <p:sp>
            <p:nvSpPr>
              <p:cNvPr id="2" name="Titre 1">
                <a:extLst>
                  <a:ext uri="{FF2B5EF4-FFF2-40B4-BE49-F238E27FC236}">
                    <a16:creationId xmlns:a16="http://schemas.microsoft.com/office/drawing/2014/main" id="{BD8368FC-5A06-7FC5-D1C4-52A101526826}"/>
                  </a:ext>
                </a:extLst>
              </p:cNvPr>
              <p:cNvSpPr>
                <a:spLocks noGrp="1" noRot="1" noChangeAspect="1" noMove="1" noResize="1" noEditPoints="1" noAdjustHandles="1" noChangeArrowheads="1" noChangeShapeType="1" noTextEdit="1"/>
              </p:cNvSpPr>
              <p:nvPr>
                <p:ph type="title"/>
              </p:nvPr>
            </p:nvSpPr>
            <p:spPr>
              <a:xfrm>
                <a:off x="238539" y="334272"/>
                <a:ext cx="11115261" cy="695049"/>
              </a:xfrm>
              <a:blipFill>
                <a:blip r:embed="rId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4876253F-0AED-09A0-429B-D42B3B7CBBC4}"/>
                  </a:ext>
                </a:extLst>
              </p:cNvPr>
              <p:cNvSpPr txBox="1"/>
              <p:nvPr/>
            </p:nvSpPr>
            <p:spPr>
              <a:xfrm>
                <a:off x="238539" y="1073190"/>
                <a:ext cx="4565526" cy="73789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fr-FR" sz="2800" b="0" i="1" smtClean="0">
                          <a:latin typeface="Cambria Math" panose="02040503050406030204" pitchFamily="18" charset="0"/>
                        </a:rPr>
                        <m:t>𝜎</m:t>
                      </m:r>
                      <m:r>
                        <a:rPr lang="fr-FR" sz="2800" b="0" i="1" smtClean="0">
                          <a:latin typeface="Cambria Math" panose="02040503050406030204" pitchFamily="18" charset="0"/>
                        </a:rPr>
                        <m:t>=</m:t>
                      </m:r>
                      <m:r>
                        <a:rPr lang="fr-FR" sz="2800" b="0" i="1" smtClean="0">
                          <a:latin typeface="Cambria Math" panose="02040503050406030204" pitchFamily="18" charset="0"/>
                        </a:rPr>
                        <m:t>𝐴</m:t>
                      </m:r>
                      <m:r>
                        <a:rPr lang="fr-FR" sz="2800" b="0" i="1" smtClean="0">
                          <a:latin typeface="Cambria Math" panose="02040503050406030204" pitchFamily="18" charset="0"/>
                        </a:rPr>
                        <m:t>⋅</m:t>
                      </m:r>
                      <m:sSup>
                        <m:sSupPr>
                          <m:ctrlPr>
                            <a:rPr lang="fr-FR" sz="2800" b="0" i="1" smtClean="0">
                              <a:latin typeface="Cambria Math" panose="02040503050406030204" pitchFamily="18" charset="0"/>
                            </a:rPr>
                          </m:ctrlPr>
                        </m:sSupPr>
                        <m:e>
                          <m:r>
                            <a:rPr lang="fr-FR" sz="2800" b="0" i="1" smtClean="0">
                              <a:latin typeface="Cambria Math" panose="02040503050406030204" pitchFamily="18" charset="0"/>
                            </a:rPr>
                            <m:t>𝜀</m:t>
                          </m:r>
                        </m:e>
                        <m:sup>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𝑚</m:t>
                              </m:r>
                            </m:e>
                            <m:sub>
                              <m:r>
                                <a:rPr lang="fr-FR" sz="2800" b="0" i="1" smtClean="0">
                                  <a:latin typeface="Cambria Math" panose="02040503050406030204" pitchFamily="18" charset="0"/>
                                </a:rPr>
                                <m:t>2</m:t>
                              </m:r>
                            </m:sub>
                          </m:sSub>
                        </m:sup>
                      </m:sSup>
                      <m:r>
                        <a:rPr lang="fr-FR" sz="2800" b="0" i="1" smtClean="0">
                          <a:latin typeface="Cambria Math" panose="02040503050406030204" pitchFamily="18" charset="0"/>
                        </a:rPr>
                        <m:t>⋅</m:t>
                      </m:r>
                      <m:func>
                        <m:funcPr>
                          <m:ctrlPr>
                            <a:rPr lang="fr-FR" sz="2800" b="0" i="1" smtClean="0">
                              <a:latin typeface="Cambria Math" panose="02040503050406030204" pitchFamily="18" charset="0"/>
                            </a:rPr>
                          </m:ctrlPr>
                        </m:funcPr>
                        <m:fName>
                          <m:r>
                            <m:rPr>
                              <m:sty m:val="p"/>
                            </m:rPr>
                            <a:rPr lang="fr-FR" sz="2800" b="0" i="0" smtClean="0">
                              <a:latin typeface="Cambria Math" panose="02040503050406030204" pitchFamily="18" charset="0"/>
                            </a:rPr>
                            <m:t>exp</m:t>
                          </m:r>
                        </m:fName>
                        <m:e>
                          <m:d>
                            <m:dPr>
                              <m:ctrlPr>
                                <a:rPr lang="fr-FR" sz="2800" b="0" i="1" smtClean="0">
                                  <a:latin typeface="Cambria Math" panose="02040503050406030204" pitchFamily="18" charset="0"/>
                                </a:rPr>
                              </m:ctrlPr>
                            </m:dPr>
                            <m:e>
                              <m:f>
                                <m:fPr>
                                  <m:ctrlPr>
                                    <a:rPr lang="fr-FR" sz="2800" b="0" i="1" smtClean="0">
                                      <a:latin typeface="Cambria Math" panose="02040503050406030204" pitchFamily="18" charset="0"/>
                                    </a:rPr>
                                  </m:ctrlPr>
                                </m:fPr>
                                <m:num>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𝑚</m:t>
                                      </m:r>
                                    </m:e>
                                    <m:sub>
                                      <m:r>
                                        <a:rPr lang="fr-FR" sz="2800" b="0" i="1" smtClean="0">
                                          <a:latin typeface="Cambria Math" panose="02040503050406030204" pitchFamily="18" charset="0"/>
                                        </a:rPr>
                                        <m:t>4</m:t>
                                      </m:r>
                                    </m:sub>
                                  </m:sSub>
                                </m:num>
                                <m:den>
                                  <m:r>
                                    <a:rPr lang="fr-FR" sz="2800" b="0" i="1" smtClean="0">
                                      <a:latin typeface="Cambria Math" panose="02040503050406030204" pitchFamily="18" charset="0"/>
                                    </a:rPr>
                                    <m:t>𝜀</m:t>
                                  </m:r>
                                </m:den>
                              </m:f>
                            </m:e>
                          </m:d>
                          <m:r>
                            <a:rPr lang="fr-FR" sz="2800" b="0" i="1" smtClean="0">
                              <a:latin typeface="Cambria Math" panose="02040503050406030204" pitchFamily="18" charset="0"/>
                            </a:rPr>
                            <m:t>⋅</m:t>
                          </m:r>
                          <m:sSup>
                            <m:sSupPr>
                              <m:ctrlPr>
                                <a:rPr lang="fr-FR" sz="2800" i="1">
                                  <a:latin typeface="Cambria Math" panose="02040503050406030204" pitchFamily="18" charset="0"/>
                                </a:rPr>
                              </m:ctrlPr>
                            </m:sSupPr>
                            <m:e>
                              <m:acc>
                                <m:accPr>
                                  <m:chr m:val="̇"/>
                                  <m:ctrlPr>
                                    <a:rPr lang="fr-FR" sz="2800" i="1">
                                      <a:latin typeface="Cambria Math" panose="02040503050406030204" pitchFamily="18" charset="0"/>
                                    </a:rPr>
                                  </m:ctrlPr>
                                </m:accPr>
                                <m:e>
                                  <m:r>
                                    <a:rPr lang="fr-FR" sz="2800" i="1">
                                      <a:latin typeface="Cambria Math" panose="02040503050406030204" pitchFamily="18" charset="0"/>
                                    </a:rPr>
                                    <m:t>𝜀</m:t>
                                  </m:r>
                                </m:e>
                              </m:acc>
                            </m:e>
                            <m:sup>
                              <m:sSub>
                                <m:sSubPr>
                                  <m:ctrlPr>
                                    <a:rPr lang="fr-FR" sz="2800" i="1">
                                      <a:latin typeface="Cambria Math" panose="02040503050406030204" pitchFamily="18" charset="0"/>
                                    </a:rPr>
                                  </m:ctrlPr>
                                </m:sSubPr>
                                <m:e>
                                  <m:r>
                                    <a:rPr lang="fr-FR" sz="2800" i="1">
                                      <a:latin typeface="Cambria Math" panose="02040503050406030204" pitchFamily="18" charset="0"/>
                                    </a:rPr>
                                    <m:t>𝑚</m:t>
                                  </m:r>
                                </m:e>
                                <m:sub>
                                  <m:r>
                                    <a:rPr lang="fr-FR" sz="2800" i="1">
                                      <a:latin typeface="Cambria Math" panose="02040503050406030204" pitchFamily="18" charset="0"/>
                                    </a:rPr>
                                    <m:t>3</m:t>
                                  </m:r>
                                </m:sub>
                              </m:sSub>
                            </m:sup>
                          </m:sSup>
                        </m:e>
                      </m:func>
                    </m:oMath>
                  </m:oMathPara>
                </a14:m>
                <a:endParaRPr/>
              </a:p>
            </p:txBody>
          </p:sp>
        </mc:Choice>
        <mc:Fallback xmlns="">
          <p:sp>
            <p:nvSpPr>
              <p:cNvPr id="12" name="ZoneTexte 11">
                <a:extLst>
                  <a:ext uri="{FF2B5EF4-FFF2-40B4-BE49-F238E27FC236}">
                    <a16:creationId xmlns:a16="http://schemas.microsoft.com/office/drawing/2014/main" id="{4876253F-0AED-09A0-429B-D42B3B7CBBC4}"/>
                  </a:ext>
                </a:extLst>
              </p:cNvPr>
              <p:cNvSpPr txBox="1">
                <a:spLocks noRot="1" noChangeAspect="1" noMove="1" noResize="1" noEditPoints="1" noAdjustHandles="1" noChangeArrowheads="1" noChangeShapeType="1" noTextEdit="1"/>
              </p:cNvSpPr>
              <p:nvPr/>
            </p:nvSpPr>
            <p:spPr>
              <a:xfrm>
                <a:off x="238539" y="1073190"/>
                <a:ext cx="4565526" cy="737894"/>
              </a:xfrm>
              <a:prstGeom prst="rect">
                <a:avLst/>
              </a:prstGeom>
              <a:blipFill>
                <a:blip r:embed="rId3"/>
                <a:stretch>
                  <a:fillRect/>
                </a:stretch>
              </a:blipFill>
            </p:spPr>
            <p:txBody>
              <a:bodyPr/>
              <a:lstStyle/>
              <a:p>
                <a:r>
                  <a:rPr lang="fr-FR">
                    <a:noFill/>
                  </a:rPr>
                  <a:t> </a:t>
                </a:r>
              </a:p>
            </p:txBody>
          </p:sp>
        </mc:Fallback>
      </mc:AlternateContent>
      <p:pic>
        <p:nvPicPr>
          <p:cNvPr id="7" name="Image 6">
            <a:extLst>
              <a:ext uri="{FF2B5EF4-FFF2-40B4-BE49-F238E27FC236}">
                <a16:creationId xmlns:a16="http://schemas.microsoft.com/office/drawing/2014/main" id="{7305B38D-1F72-4EE9-A2B6-BF2922C3C23B}"/>
              </a:ext>
            </a:extLst>
          </p:cNvPr>
          <p:cNvPicPr>
            <a:picLocks noChangeAspect="1"/>
          </p:cNvPicPr>
          <p:nvPr/>
        </p:nvPicPr>
        <p:blipFill rotWithShape="1">
          <a:blip r:embed="rId4">
            <a:extLst>
              <a:ext uri="{28A0092B-C50C-407E-A947-70E740481C1C}">
                <a14:useLocalDpi xmlns:a14="http://schemas.microsoft.com/office/drawing/2010/main" val="0"/>
              </a:ext>
            </a:extLst>
          </a:blip>
          <a:srcRect l="50303" t="3620" b="4027"/>
          <a:stretch/>
        </p:blipFill>
        <p:spPr>
          <a:xfrm>
            <a:off x="5753100" y="112985"/>
            <a:ext cx="4743450" cy="6410743"/>
          </a:xfrm>
          <a:prstGeom prst="rect">
            <a:avLst/>
          </a:prstGeom>
        </p:spPr>
      </p:pic>
      <mc:AlternateContent xmlns:mc="http://schemas.openxmlformats.org/markup-compatibility/2006" xmlns:a14="http://schemas.microsoft.com/office/drawing/2010/main">
        <mc:Choice Requires="a14">
          <p:sp>
            <p:nvSpPr>
              <p:cNvPr id="8" name="ZoneTexte 7">
                <a:extLst>
                  <a:ext uri="{FF2B5EF4-FFF2-40B4-BE49-F238E27FC236}">
                    <a16:creationId xmlns:a16="http://schemas.microsoft.com/office/drawing/2014/main" id="{40082CBE-FFBD-400A-85B0-4D1D7512BB94}"/>
                  </a:ext>
                </a:extLst>
              </p:cNvPr>
              <p:cNvSpPr txBox="1"/>
              <p:nvPr/>
            </p:nvSpPr>
            <p:spPr>
              <a:xfrm>
                <a:off x="238539" y="2143125"/>
                <a:ext cx="3609975" cy="646331"/>
              </a:xfrm>
              <a:prstGeom prst="rect">
                <a:avLst/>
              </a:prstGeom>
              <a:noFill/>
            </p:spPr>
            <p:txBody>
              <a:bodyPr wrap="square" rtlCol="0">
                <a:spAutoFit/>
              </a:bodyPr>
              <a:lstStyle/>
              <a:p>
                <a:r>
                  <a:rPr lang="fr-FR"/>
                  <a:t>Eliminated because the model is too complex: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3</m:t>
                        </m:r>
                      </m:sub>
                    </m:sSub>
                    <m:r>
                      <a:rPr lang="fr-FR" b="0" i="1" smtClean="0">
                        <a:latin typeface="Cambria Math" panose="02040503050406030204" pitchFamily="18" charset="0"/>
                      </a:rPr>
                      <m:t>=0</m:t>
                    </m:r>
                  </m:oMath>
                </a14:m>
                <a:r>
                  <a:rPr lang="fr-FR"/>
                  <a:t>.</a:t>
                </a:r>
              </a:p>
            </p:txBody>
          </p:sp>
        </mc:Choice>
        <mc:Fallback xmlns="">
          <p:sp>
            <p:nvSpPr>
              <p:cNvPr id="8" name="ZoneTexte 7">
                <a:extLst>
                  <a:ext uri="{FF2B5EF4-FFF2-40B4-BE49-F238E27FC236}">
                    <a16:creationId xmlns:a16="http://schemas.microsoft.com/office/drawing/2014/main" id="{40082CBE-FFBD-400A-85B0-4D1D7512BB94}"/>
                  </a:ext>
                </a:extLst>
              </p:cNvPr>
              <p:cNvSpPr txBox="1">
                <a:spLocks noRot="1" noChangeAspect="1" noMove="1" noResize="1" noEditPoints="1" noAdjustHandles="1" noChangeArrowheads="1" noChangeShapeType="1" noTextEdit="1"/>
              </p:cNvSpPr>
              <p:nvPr/>
            </p:nvSpPr>
            <p:spPr>
              <a:xfrm>
                <a:off x="238539" y="2143125"/>
                <a:ext cx="3609975" cy="646331"/>
              </a:xfrm>
              <a:prstGeom prst="rect">
                <a:avLst/>
              </a:prstGeom>
              <a:blipFill>
                <a:blip r:embed="rId5"/>
                <a:stretch>
                  <a:fillRect l="-1351" t="-5660" r="-1520" b="-14151"/>
                </a:stretch>
              </a:blipFill>
            </p:spPr>
            <p:txBody>
              <a:bodyPr/>
              <a:lstStyle/>
              <a:p>
                <a:r>
                  <a:rPr lang="fr-FR">
                    <a:noFill/>
                  </a:rPr>
                  <a:t> </a:t>
                </a:r>
              </a:p>
            </p:txBody>
          </p:sp>
        </mc:Fallback>
      </mc:AlternateContent>
    </p:spTree>
    <p:extLst>
      <p:ext uri="{BB962C8B-B14F-4D97-AF65-F5344CB8AC3E}">
        <p14:creationId xmlns:p14="http://schemas.microsoft.com/office/powerpoint/2010/main" val="191431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a:extLst>
                  <a:ext uri="{FF2B5EF4-FFF2-40B4-BE49-F238E27FC236}">
                    <a16:creationId xmlns:a16="http://schemas.microsoft.com/office/drawing/2014/main" id="{9838FA6D-8B1A-4AB8-993F-6C1334DD53EE}"/>
                  </a:ext>
                </a:extLst>
              </p:cNvPr>
              <p:cNvSpPr>
                <a:spLocks noGrp="1"/>
              </p:cNvSpPr>
              <p:nvPr>
                <p:ph type="title"/>
              </p:nvPr>
            </p:nvSpPr>
            <p:spPr>
              <a:xfrm>
                <a:off x="0" y="0"/>
                <a:ext cx="10515600" cy="1325563"/>
              </a:xfrm>
            </p:spPr>
            <p:txBody>
              <a:bodyPr/>
              <a:lstStyle/>
              <a:p>
                <a:r>
                  <a:rPr lang="fr-FR"/>
                  <a:t>Comparison of remaining sets of parameters</a:t>
                </a:r>
                <a:br>
                  <a:rPr lang="fr-FR"/>
                </a:br>
                <a14:m>
                  <m:oMath xmlns:m="http://schemas.openxmlformats.org/officeDocument/2006/math">
                    <m:r>
                      <a:rPr lang="fr-FR" i="1">
                        <a:latin typeface="Cambria Math" panose="02040503050406030204" pitchFamily="18" charset="0"/>
                      </a:rPr>
                      <m:t>𝐴</m:t>
                    </m:r>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𝑚</m:t>
                        </m:r>
                      </m:e>
                      <m:sub>
                        <m:r>
                          <a:rPr lang="fr-FR" i="1">
                            <a:latin typeface="Cambria Math" panose="02040503050406030204" pitchFamily="18" charset="0"/>
                          </a:rPr>
                          <m:t>2</m:t>
                        </m:r>
                      </m:sub>
                    </m:sSub>
                  </m:oMath>
                </a14:m>
                <a:r>
                  <a:rPr lang="fr-FR"/>
                  <a:t> and </a:t>
                </a:r>
                <a14:m>
                  <m:oMath xmlns:m="http://schemas.openxmlformats.org/officeDocument/2006/math">
                    <m:r>
                      <a:rPr lang="fr-FR" i="1">
                        <a:latin typeface="Cambria Math" panose="02040503050406030204" pitchFamily="18" charset="0"/>
                      </a:rPr>
                      <m:t>𝐴</m:t>
                    </m:r>
                    <m:r>
                      <a:rPr lang="fr-FR" i="1">
                        <a:latin typeface="Cambria Math" panose="02040503050406030204" pitchFamily="18" charset="0"/>
                      </a:rPr>
                      <m:t>,</m:t>
                    </m:r>
                    <m:sSub>
                      <m:sSubPr>
                        <m:ctrlPr>
                          <a:rPr lang="fr-FR" i="1">
                            <a:latin typeface="Cambria Math" panose="02040503050406030204" pitchFamily="18" charset="0"/>
                          </a:rPr>
                        </m:ctrlPr>
                      </m:sSubPr>
                      <m:e>
                        <m:r>
                          <a:rPr lang="fr-FR" i="1">
                            <a:latin typeface="Cambria Math" panose="02040503050406030204" pitchFamily="18" charset="0"/>
                          </a:rPr>
                          <m:t>𝑚</m:t>
                        </m:r>
                      </m:e>
                      <m:sub>
                        <m:r>
                          <a:rPr lang="fr-FR" i="1">
                            <a:latin typeface="Cambria Math" panose="02040503050406030204" pitchFamily="18" charset="0"/>
                          </a:rPr>
                          <m:t>2</m:t>
                        </m:r>
                      </m:sub>
                    </m:sSub>
                    <m:r>
                      <a:rPr lang="fr-FR" i="1">
                        <a:latin typeface="Cambria Math" panose="02040503050406030204" pitchFamily="18" charset="0"/>
                      </a:rPr>
                      <m:t>, </m:t>
                    </m:r>
                    <m:sSub>
                      <m:sSubPr>
                        <m:ctrlPr>
                          <a:rPr lang="fr-FR" i="1">
                            <a:latin typeface="Cambria Math" panose="02040503050406030204" pitchFamily="18" charset="0"/>
                          </a:rPr>
                        </m:ctrlPr>
                      </m:sSubPr>
                      <m:e>
                        <m:r>
                          <a:rPr lang="fr-FR" i="1">
                            <a:latin typeface="Cambria Math" panose="02040503050406030204" pitchFamily="18" charset="0"/>
                          </a:rPr>
                          <m:t>𝑚</m:t>
                        </m:r>
                      </m:e>
                      <m:sub>
                        <m:r>
                          <a:rPr lang="fr-FR" i="1">
                            <a:latin typeface="Cambria Math" panose="02040503050406030204" pitchFamily="18" charset="0"/>
                          </a:rPr>
                          <m:t>4</m:t>
                        </m:r>
                      </m:sub>
                    </m:sSub>
                  </m:oMath>
                </a14:m>
                <a:endParaRPr lang="fr-FR"/>
              </a:p>
            </p:txBody>
          </p:sp>
        </mc:Choice>
        <mc:Fallback xmlns="">
          <p:sp>
            <p:nvSpPr>
              <p:cNvPr id="2" name="Titre 1">
                <a:extLst>
                  <a:ext uri="{FF2B5EF4-FFF2-40B4-BE49-F238E27FC236}">
                    <a16:creationId xmlns:a16="http://schemas.microsoft.com/office/drawing/2014/main" id="{9838FA6D-8B1A-4AB8-993F-6C1334DD53EE}"/>
                  </a:ext>
                </a:extLst>
              </p:cNvPr>
              <p:cNvSpPr>
                <a:spLocks noGrp="1" noRot="1" noChangeAspect="1" noMove="1" noResize="1" noEditPoints="1" noAdjustHandles="1" noChangeArrowheads="1" noChangeShapeType="1" noTextEdit="1"/>
              </p:cNvSpPr>
              <p:nvPr>
                <p:ph type="title"/>
              </p:nvPr>
            </p:nvSpPr>
            <p:spPr>
              <a:xfrm>
                <a:off x="0" y="0"/>
                <a:ext cx="10515600" cy="1325563"/>
              </a:xfrm>
              <a:blipFill>
                <a:blip r:embed="rId2"/>
                <a:stretch>
                  <a:fillRect l="-2319" t="-13364" b="-21198"/>
                </a:stretch>
              </a:blipFill>
            </p:spPr>
            <p:txBody>
              <a:bodyPr/>
              <a:lstStyle/>
              <a:p>
                <a:r>
                  <a:rPr lang="fr-FR">
                    <a:noFill/>
                  </a:rPr>
                  <a:t> </a:t>
                </a:r>
              </a:p>
            </p:txBody>
          </p:sp>
        </mc:Fallback>
      </mc:AlternateContent>
      <p:pic>
        <p:nvPicPr>
          <p:cNvPr id="5" name="Espace réservé du contenu 4">
            <a:extLst>
              <a:ext uri="{FF2B5EF4-FFF2-40B4-BE49-F238E27FC236}">
                <a16:creationId xmlns:a16="http://schemas.microsoft.com/office/drawing/2014/main" id="{F24802BC-B680-4DB4-B8F3-CEDCDFBCEFB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50134" t="4923"/>
          <a:stretch/>
        </p:blipFill>
        <p:spPr>
          <a:xfrm>
            <a:off x="5455919" y="1325562"/>
            <a:ext cx="3801735" cy="5271733"/>
          </a:xfrm>
        </p:spPr>
      </p:pic>
      <p:pic>
        <p:nvPicPr>
          <p:cNvPr id="7" name="Image 6">
            <a:extLst>
              <a:ext uri="{FF2B5EF4-FFF2-40B4-BE49-F238E27FC236}">
                <a16:creationId xmlns:a16="http://schemas.microsoft.com/office/drawing/2014/main" id="{2C8BEED2-A263-4664-A2D8-ADEA1A48CBD5}"/>
              </a:ext>
            </a:extLst>
          </p:cNvPr>
          <p:cNvPicPr>
            <a:picLocks noChangeAspect="1"/>
          </p:cNvPicPr>
          <p:nvPr/>
        </p:nvPicPr>
        <p:blipFill rotWithShape="1">
          <a:blip r:embed="rId4">
            <a:extLst>
              <a:ext uri="{28A0092B-C50C-407E-A947-70E740481C1C}">
                <a14:useLocalDpi xmlns:a14="http://schemas.microsoft.com/office/drawing/2010/main" val="0"/>
              </a:ext>
            </a:extLst>
          </a:blip>
          <a:srcRect l="50000" t="5324"/>
          <a:stretch/>
        </p:blipFill>
        <p:spPr>
          <a:xfrm>
            <a:off x="1577340" y="1359672"/>
            <a:ext cx="3801735" cy="5235387"/>
          </a:xfrm>
          <a:prstGeom prst="rect">
            <a:avLst/>
          </a:prstGeom>
        </p:spPr>
      </p:pic>
      <p:sp>
        <p:nvSpPr>
          <p:cNvPr id="8" name="ZoneTexte 7">
            <a:extLst>
              <a:ext uri="{FF2B5EF4-FFF2-40B4-BE49-F238E27FC236}">
                <a16:creationId xmlns:a16="http://schemas.microsoft.com/office/drawing/2014/main" id="{A0EAA27B-E342-4DA1-B885-AC78E7A4060C}"/>
              </a:ext>
            </a:extLst>
          </p:cNvPr>
          <p:cNvSpPr txBox="1"/>
          <p:nvPr/>
        </p:nvSpPr>
        <p:spPr>
          <a:xfrm>
            <a:off x="1577339" y="6477000"/>
            <a:ext cx="3878579" cy="381000"/>
          </a:xfrm>
          <a:prstGeom prst="rect">
            <a:avLst/>
          </a:prstGeom>
          <a:noFill/>
        </p:spPr>
        <p:txBody>
          <a:bodyPr wrap="square" rtlCol="0">
            <a:spAutoFit/>
          </a:bodyPr>
          <a:lstStyle/>
          <a:p>
            <a:pPr algn="ctr"/>
            <a:r>
              <a:rPr lang="fr-FR">
                <a:solidFill>
                  <a:srgbClr val="FF0000"/>
                </a:solidFill>
              </a:rPr>
              <a:t>Original H&amp;S formulation</a:t>
            </a:r>
          </a:p>
        </p:txBody>
      </p:sp>
      <p:sp>
        <p:nvSpPr>
          <p:cNvPr id="9" name="ZoneTexte 8">
            <a:extLst>
              <a:ext uri="{FF2B5EF4-FFF2-40B4-BE49-F238E27FC236}">
                <a16:creationId xmlns:a16="http://schemas.microsoft.com/office/drawing/2014/main" id="{9BDF3FFB-E3AF-4CA0-8F13-89E52E3D84A0}"/>
              </a:ext>
            </a:extLst>
          </p:cNvPr>
          <p:cNvSpPr txBox="1"/>
          <p:nvPr/>
        </p:nvSpPr>
        <p:spPr>
          <a:xfrm>
            <a:off x="5417496" y="6477000"/>
            <a:ext cx="3878579" cy="381000"/>
          </a:xfrm>
          <a:prstGeom prst="rect">
            <a:avLst/>
          </a:prstGeom>
          <a:noFill/>
        </p:spPr>
        <p:txBody>
          <a:bodyPr wrap="square" rtlCol="0">
            <a:spAutoFit/>
          </a:bodyPr>
          <a:lstStyle/>
          <a:p>
            <a:pPr algn="ctr"/>
            <a:r>
              <a:rPr lang="fr-FR">
                <a:solidFill>
                  <a:srgbClr val="FF0000"/>
                </a:solidFill>
              </a:rPr>
              <a:t>FORGE formulation</a:t>
            </a:r>
          </a:p>
        </p:txBody>
      </p:sp>
    </p:spTree>
    <p:extLst>
      <p:ext uri="{BB962C8B-B14F-4D97-AF65-F5344CB8AC3E}">
        <p14:creationId xmlns:p14="http://schemas.microsoft.com/office/powerpoint/2010/main" val="657881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9F024EA-28C7-BB96-B831-969F8448D90D}"/>
              </a:ext>
            </a:extLst>
          </p:cNvPr>
          <p:cNvSpPr>
            <a:spLocks noGrp="1"/>
          </p:cNvSpPr>
          <p:nvPr>
            <p:ph type="title"/>
          </p:nvPr>
        </p:nvSpPr>
        <p:spPr/>
        <p:txBody>
          <a:bodyPr/>
          <a:lstStyle/>
          <a:p>
            <a:r>
              <a:rPr lang="fr-FR"/>
              <a:t>Failed configurations</a:t>
            </a:r>
            <a:endParaRP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8B1D0924-4AE6-88A0-E2A1-8D2BF66EC0D7}"/>
                  </a:ext>
                </a:extLst>
              </p:cNvPr>
              <p:cNvSpPr>
                <a:spLocks noGrp="1"/>
              </p:cNvSpPr>
              <p:nvPr>
                <p:ph idx="1"/>
              </p:nvPr>
            </p:nvSpPr>
            <p:spPr/>
            <p:txBody>
              <a:bodyPr/>
              <a:lstStyle/>
              <a:p>
                <a:r>
                  <a:rPr lang="fr-FR" b="0"/>
                  <a:t>Reminder: </a:t>
                </a:r>
                <a14:m>
                  <m:oMath xmlns:m="http://schemas.openxmlformats.org/officeDocument/2006/math">
                    <m:r>
                      <a:rPr lang="fr-FR" b="0" i="1" smtClean="0">
                        <a:latin typeface="Cambria Math" panose="02040503050406030204" pitchFamily="18" charset="0"/>
                      </a:rPr>
                      <m:t>𝜎</m:t>
                    </m:r>
                    <m:r>
                      <a:rPr lang="fr-FR" b="0" i="1" smtClean="0">
                        <a:latin typeface="Cambria Math" panose="02040503050406030204" pitchFamily="18" charset="0"/>
                      </a:rPr>
                      <m:t>=</m:t>
                    </m:r>
                    <m:r>
                      <a:rPr lang="fr-FR" b="0" i="1" smtClean="0">
                        <a:latin typeface="Cambria Math" panose="02040503050406030204" pitchFamily="18" charset="0"/>
                      </a:rPr>
                      <m:t>𝐴</m:t>
                    </m:r>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r>
                          <a:rPr lang="fr-FR" b="0" i="1" smtClean="0">
                            <a:latin typeface="Cambria Math" panose="02040503050406030204" pitchFamily="18" charset="0"/>
                          </a:rPr>
                          <m:t>𝜀</m:t>
                        </m:r>
                      </m:e>
                      <m:sup>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2</m:t>
                            </m:r>
                          </m:sub>
                        </m:sSub>
                      </m:sup>
                    </m:sSup>
                    <m:r>
                      <a:rPr lang="fr-FR" b="0" i="1" smtClean="0">
                        <a:latin typeface="Cambria Math" panose="02040503050406030204" pitchFamily="18" charset="0"/>
                      </a:rPr>
                      <m:t>⋅</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exp</m:t>
                        </m:r>
                      </m:fName>
                      <m:e>
                        <m:d>
                          <m:dPr>
                            <m:ctrlPr>
                              <a:rPr lang="fr-FR" b="0" i="1" smtClean="0">
                                <a:latin typeface="Cambria Math" panose="02040503050406030204" pitchFamily="18" charset="0"/>
                              </a:rPr>
                            </m:ctrlPr>
                          </m:dPr>
                          <m:e>
                            <m:f>
                              <m:fPr>
                                <m:ctrlPr>
                                  <a:rPr lang="fr-FR" b="0" i="1" smtClean="0">
                                    <a:latin typeface="Cambria Math" panose="02040503050406030204" pitchFamily="18" charset="0"/>
                                  </a:rPr>
                                </m:ctrlPr>
                              </m:fPr>
                              <m:num>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4</m:t>
                                    </m:r>
                                  </m:sub>
                                </m:sSub>
                              </m:num>
                              <m:den>
                                <m:r>
                                  <a:rPr lang="fr-FR" b="0" i="1" smtClean="0">
                                    <a:latin typeface="Cambria Math" panose="02040503050406030204" pitchFamily="18" charset="0"/>
                                  </a:rPr>
                                  <m:t>𝜀</m:t>
                                </m:r>
                              </m:den>
                            </m:f>
                          </m:e>
                        </m:d>
                        <m:r>
                          <a:rPr lang="fr-FR" b="0" i="1" smtClean="0">
                            <a:latin typeface="Cambria Math" panose="02040503050406030204" pitchFamily="18" charset="0"/>
                          </a:rPr>
                          <m:t>⋅</m:t>
                        </m:r>
                        <m:func>
                          <m:funcPr>
                            <m:ctrlPr>
                              <a:rPr lang="fr-FR" b="0" i="1" smtClean="0">
                                <a:latin typeface="Cambria Math" panose="02040503050406030204" pitchFamily="18" charset="0"/>
                              </a:rPr>
                            </m:ctrlPr>
                          </m:funcPr>
                          <m:fName>
                            <m:r>
                              <m:rPr>
                                <m:sty m:val="p"/>
                              </m:rPr>
                              <a:rPr lang="fr-FR" b="0" i="0" smtClean="0">
                                <a:latin typeface="Cambria Math" panose="02040503050406030204" pitchFamily="18" charset="0"/>
                              </a:rPr>
                              <m:t>exp</m:t>
                            </m:r>
                          </m:fName>
                          <m:e>
                            <m:d>
                              <m:dPr>
                                <m:ctrlPr>
                                  <a:rPr lang="fr-FR" b="0" i="1" smtClean="0">
                                    <a:latin typeface="Cambria Math" panose="02040503050406030204" pitchFamily="18" charset="0"/>
                                  </a:rPr>
                                </m:ctrlPr>
                              </m:dPr>
                              <m:e>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7</m:t>
                                    </m:r>
                                  </m:sub>
                                </m:sSub>
                                <m:r>
                                  <a:rPr lang="fr-FR" b="0" i="1" smtClean="0">
                                    <a:latin typeface="Cambria Math" panose="02040503050406030204" pitchFamily="18" charset="0"/>
                                  </a:rPr>
                                  <m:t>𝜀</m:t>
                                </m:r>
                              </m:e>
                            </m:d>
                          </m:e>
                        </m:func>
                        <m:r>
                          <a:rPr lang="fr-FR" b="0" i="1" smtClean="0">
                            <a:latin typeface="Cambria Math" panose="02040503050406030204" pitchFamily="18" charset="0"/>
                          </a:rPr>
                          <m:t>⋅</m:t>
                        </m:r>
                        <m:sSup>
                          <m:sSupPr>
                            <m:ctrlPr>
                              <a:rPr lang="fr-FR" b="0" i="1" smtClean="0">
                                <a:latin typeface="Cambria Math" panose="02040503050406030204" pitchFamily="18" charset="0"/>
                              </a:rPr>
                            </m:ctrlPr>
                          </m:sSupPr>
                          <m:e>
                            <m:acc>
                              <m:accPr>
                                <m:chr m:val="̇"/>
                                <m:ctrlPr>
                                  <a:rPr lang="fr-FR" b="0" i="1" smtClean="0">
                                    <a:latin typeface="Cambria Math" panose="02040503050406030204" pitchFamily="18" charset="0"/>
                                  </a:rPr>
                                </m:ctrlPr>
                              </m:accPr>
                              <m:e>
                                <m:r>
                                  <a:rPr lang="fr-FR" b="0" i="1" smtClean="0">
                                    <a:latin typeface="Cambria Math" panose="02040503050406030204" pitchFamily="18" charset="0"/>
                                  </a:rPr>
                                  <m:t>𝜀</m:t>
                                </m:r>
                              </m:e>
                            </m:acc>
                          </m:e>
                          <m:sup>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3</m:t>
                                </m:r>
                              </m:sub>
                            </m:sSub>
                          </m:sup>
                        </m:sSup>
                      </m:e>
                    </m:func>
                  </m:oMath>
                </a14:m>
                <a:endParaRPr lang="fr-FR"/>
              </a:p>
              <a:p>
                <a14:m>
                  <m:oMath xmlns:m="http://schemas.openxmlformats.org/officeDocument/2006/math">
                    <m:r>
                      <a:rPr lang="fr-FR" b="0" i="1">
                        <a:latin typeface="Cambria Math" panose="02040503050406030204" pitchFamily="18" charset="0"/>
                      </a:rPr>
                      <m:t>𝐴</m:t>
                    </m:r>
                    <m:r>
                      <a:rPr lang="fr-FR" b="0" i="1">
                        <a:latin typeface="Cambria Math" panose="02040503050406030204" pitchFamily="18" charset="0"/>
                      </a:rPr>
                      <m:t>, </m:t>
                    </m:r>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7</m:t>
                        </m:r>
                      </m:sub>
                    </m:sSub>
                  </m:oMath>
                </a14:m>
                <a:r>
                  <a:rPr lang="fr-FR"/>
                  <a:t> and </a:t>
                </a:r>
                <a14:m>
                  <m:oMath xmlns:m="http://schemas.openxmlformats.org/officeDocument/2006/math">
                    <m:r>
                      <a:rPr lang="fr-FR" i="1">
                        <a:latin typeface="Cambria Math" panose="02040503050406030204" pitchFamily="18" charset="0"/>
                      </a:rPr>
                      <m:t>𝐴</m:t>
                    </m:r>
                    <m:r>
                      <a:rPr lang="fr-FR" i="1">
                        <a:latin typeface="Cambria Math" panose="02040503050406030204" pitchFamily="18" charset="0"/>
                      </a:rPr>
                      <m:t>, </m:t>
                    </m:r>
                    <m:sSub>
                      <m:sSubPr>
                        <m:ctrlPr>
                          <a:rPr lang="fr-FR" i="1">
                            <a:latin typeface="Cambria Math" panose="02040503050406030204" pitchFamily="18" charset="0"/>
                          </a:rPr>
                        </m:ctrlPr>
                      </m:sSubPr>
                      <m:e>
                        <m:sSub>
                          <m:sSubPr>
                            <m:ctrlPr>
                              <a:rPr lang="fr-FR" b="0" i="1">
                                <a:latin typeface="Cambria Math" panose="02040503050406030204" pitchFamily="18" charset="0"/>
                              </a:rPr>
                            </m:ctrlPr>
                          </m:sSubPr>
                          <m:e>
                            <m:r>
                              <a:rPr lang="fr-FR" b="0" i="1">
                                <a:latin typeface="Cambria Math" panose="02040503050406030204" pitchFamily="18" charset="0"/>
                              </a:rPr>
                              <m:t>𝑚</m:t>
                            </m:r>
                          </m:e>
                          <m:sub>
                            <m:r>
                              <a:rPr lang="fr-FR" b="0" i="1">
                                <a:latin typeface="Cambria Math" panose="02040503050406030204" pitchFamily="18" charset="0"/>
                              </a:rPr>
                              <m:t>2</m:t>
                            </m:r>
                          </m:sub>
                        </m:sSub>
                        <m:r>
                          <a:rPr lang="fr-FR" b="0" i="1">
                            <a:latin typeface="Cambria Math" panose="02040503050406030204" pitchFamily="18" charset="0"/>
                          </a:rPr>
                          <m:t>,</m:t>
                        </m:r>
                        <m:r>
                          <a:rPr lang="fr-FR" i="1">
                            <a:latin typeface="Cambria Math" panose="02040503050406030204" pitchFamily="18" charset="0"/>
                          </a:rPr>
                          <m:t>𝑚</m:t>
                        </m:r>
                      </m:e>
                      <m:sub>
                        <m:r>
                          <a:rPr lang="fr-FR" i="1">
                            <a:latin typeface="Cambria Math" panose="02040503050406030204" pitchFamily="18" charset="0"/>
                          </a:rPr>
                          <m:t>7</m:t>
                        </m:r>
                      </m:sub>
                    </m:sSub>
                    <m:r>
                      <a:rPr lang="fr-FR" i="1">
                        <a:latin typeface="Cambria Math" panose="02040503050406030204" pitchFamily="18" charset="0"/>
                      </a:rPr>
                      <m:t> </m:t>
                    </m:r>
                  </m:oMath>
                </a14:m>
                <a:r>
                  <a:rPr lang="fr-FR"/>
                  <a:t>: failed.</a:t>
                </a:r>
              </a:p>
              <a:p>
                <a:endParaRPr/>
              </a:p>
            </p:txBody>
          </p:sp>
        </mc:Choice>
        <mc:Fallback xmlns="">
          <p:sp>
            <p:nvSpPr>
              <p:cNvPr id="3" name="Espace réservé du contenu 2">
                <a:extLst>
                  <a:ext uri="{FF2B5EF4-FFF2-40B4-BE49-F238E27FC236}">
                    <a16:creationId xmlns:a16="http://schemas.microsoft.com/office/drawing/2014/main" id="{8B1D0924-4AE6-88A0-E2A1-8D2BF66EC0D7}"/>
                  </a:ext>
                </a:extLst>
              </p:cNvPr>
              <p:cNvSpPr>
                <a:spLocks noGrp="1" noRot="1" noChangeAspect="1" noMove="1" noResize="1" noEditPoints="1" noAdjustHandles="1" noChangeArrowheads="1" noChangeShapeType="1" noTextEdit="1"/>
              </p:cNvSpPr>
              <p:nvPr>
                <p:ph idx="1"/>
              </p:nvPr>
            </p:nvSpPr>
            <p:spPr>
              <a:blipFill>
                <a:blip r:embed="rId2"/>
                <a:stretch>
                  <a:fillRect l="-1086"/>
                </a:stretch>
              </a:blipFill>
            </p:spPr>
            <p:txBody>
              <a:bodyPr/>
              <a:lstStyle/>
              <a:p>
                <a:r>
                  <a:rPr>
                    <a:noFill/>
                  </a:rPr>
                  <a:t> </a:t>
                </a:r>
              </a:p>
            </p:txBody>
          </p:sp>
        </mc:Fallback>
      </mc:AlternateContent>
    </p:spTree>
    <p:extLst>
      <p:ext uri="{BB962C8B-B14F-4D97-AF65-F5344CB8AC3E}">
        <p14:creationId xmlns:p14="http://schemas.microsoft.com/office/powerpoint/2010/main" val="30379712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re 1">
                <a:extLst>
                  <a:ext uri="{FF2B5EF4-FFF2-40B4-BE49-F238E27FC236}">
                    <a16:creationId xmlns:a16="http://schemas.microsoft.com/office/drawing/2014/main" id="{38A1EE0B-1290-4EAE-8D93-D985B46DC9F3}"/>
                  </a:ext>
                </a:extLst>
              </p:cNvPr>
              <p:cNvSpPr>
                <a:spLocks noGrp="1"/>
              </p:cNvSpPr>
              <p:nvPr>
                <p:ph type="title"/>
              </p:nvPr>
            </p:nvSpPr>
            <p:spPr/>
            <p:txBody>
              <a:bodyPr/>
              <a:lstStyle/>
              <a:p>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𝜀</m:t>
                        </m:r>
                      </m:e>
                      <m:sub>
                        <m:r>
                          <a:rPr lang="fr-FR" b="0" i="1" smtClean="0">
                            <a:latin typeface="Cambria Math" panose="02040503050406030204" pitchFamily="18" charset="0"/>
                          </a:rPr>
                          <m:t>𝑏</m:t>
                        </m:r>
                        <m:r>
                          <a:rPr lang="fr-FR" b="0" i="1" smtClean="0">
                            <a:latin typeface="Cambria Math" panose="02040503050406030204" pitchFamily="18" charset="0"/>
                          </a:rPr>
                          <m:t>0</m:t>
                        </m:r>
                      </m:sub>
                    </m:sSub>
                  </m:oMath>
                </a14:m>
                <a:r>
                  <a:rPr lang="fr-FR" dirty="0"/>
                  <a:t> computation</a:t>
                </a:r>
                <a:endParaRPr dirty="0"/>
              </a:p>
            </p:txBody>
          </p:sp>
        </mc:Choice>
        <mc:Fallback xmlns="">
          <p:sp>
            <p:nvSpPr>
              <p:cNvPr id="2" name="Titre 1">
                <a:extLst>
                  <a:ext uri="{FF2B5EF4-FFF2-40B4-BE49-F238E27FC236}">
                    <a16:creationId xmlns:a16="http://schemas.microsoft.com/office/drawing/2014/main" id="{38A1EE0B-1290-4EAE-8D93-D985B46DC9F3}"/>
                  </a:ext>
                </a:extLst>
              </p:cNvPr>
              <p:cNvSpPr>
                <a:spLocks noGrp="1" noRot="1" noChangeAspect="1" noMove="1" noResize="1" noEditPoints="1" noAdjustHandles="1" noChangeArrowheads="1" noChangeShapeType="1" noTextEdit="1"/>
              </p:cNvSpPr>
              <p:nvPr>
                <p:ph type="title"/>
              </p:nvPr>
            </p:nvSpPr>
            <p:spPr>
              <a:blipFill>
                <a:blip r:embed="rId2"/>
                <a:stretch>
                  <a:fillRect l="-483"/>
                </a:stretch>
              </a:blipFill>
            </p:spPr>
            <p:txBody>
              <a:bodyPr/>
              <a:lstStyle/>
              <a:p>
                <a:r>
                  <a:rPr>
                    <a:noFill/>
                  </a:rPr>
                  <a:t> </a:t>
                </a:r>
              </a:p>
            </p:txBody>
          </p:sp>
        </mc:Fallback>
      </mc:AlternateContent>
      <p:pic>
        <p:nvPicPr>
          <p:cNvPr id="4" name="Image 3">
            <a:extLst>
              <a:ext uri="{FF2B5EF4-FFF2-40B4-BE49-F238E27FC236}">
                <a16:creationId xmlns:a16="http://schemas.microsoft.com/office/drawing/2014/main" id="{95D23340-6B0A-A0CE-105C-3ECC1FB4E9F0}"/>
              </a:ext>
            </a:extLst>
          </p:cNvPr>
          <p:cNvPicPr>
            <a:picLocks noChangeAspect="1"/>
          </p:cNvPicPr>
          <p:nvPr/>
        </p:nvPicPr>
        <p:blipFill>
          <a:blip r:embed="rId3"/>
          <a:stretch>
            <a:fillRect/>
          </a:stretch>
        </p:blipFill>
        <p:spPr>
          <a:xfrm>
            <a:off x="838200" y="1443697"/>
            <a:ext cx="6035694" cy="5191912"/>
          </a:xfrm>
          <a:prstGeom prst="rect">
            <a:avLst/>
          </a:prstGeom>
        </p:spPr>
      </p:pic>
      <p:sp>
        <p:nvSpPr>
          <p:cNvPr id="5" name="ZoneTexte 4">
            <a:extLst>
              <a:ext uri="{FF2B5EF4-FFF2-40B4-BE49-F238E27FC236}">
                <a16:creationId xmlns:a16="http://schemas.microsoft.com/office/drawing/2014/main" id="{DC219998-3E24-4B08-216F-6129DE85109C}"/>
              </a:ext>
            </a:extLst>
          </p:cNvPr>
          <p:cNvSpPr txBox="1"/>
          <p:nvPr/>
        </p:nvSpPr>
        <p:spPr>
          <a:xfrm>
            <a:off x="6957392" y="1724854"/>
            <a:ext cx="3511826" cy="646331"/>
          </a:xfrm>
          <a:prstGeom prst="rect">
            <a:avLst/>
          </a:prstGeom>
          <a:noFill/>
        </p:spPr>
        <p:txBody>
          <a:bodyPr wrap="square" rtlCol="0">
            <a:spAutoFit/>
          </a:bodyPr>
          <a:lstStyle/>
          <a:p>
            <a:r>
              <a:rPr lang="fr-FR" i="1" dirty="0"/>
              <a:t>Source: </a:t>
            </a:r>
            <a:r>
              <a:rPr lang="fr-FR" dirty="0"/>
              <a:t>FORGE </a:t>
            </a:r>
            <a:r>
              <a:rPr lang="fr-FR" dirty="0" err="1"/>
              <a:t>pdf</a:t>
            </a:r>
            <a:r>
              <a:rPr lang="fr-FR" dirty="0"/>
              <a:t> documentation. Part 5 – Process data.</a:t>
            </a:r>
            <a:endParaRPr dirty="0"/>
          </a:p>
        </p:txBody>
      </p:sp>
    </p:spTree>
    <p:extLst>
      <p:ext uri="{BB962C8B-B14F-4D97-AF65-F5344CB8AC3E}">
        <p14:creationId xmlns:p14="http://schemas.microsoft.com/office/powerpoint/2010/main" val="1868196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A8FC05-4023-9B8C-405A-C0C1217309E8}"/>
              </a:ext>
            </a:extLst>
          </p:cNvPr>
          <p:cNvSpPr>
            <a:spLocks noGrp="1"/>
          </p:cNvSpPr>
          <p:nvPr>
            <p:ph type="title"/>
          </p:nvPr>
        </p:nvSpPr>
        <p:spPr/>
        <p:txBody>
          <a:bodyPr/>
          <a:lstStyle/>
          <a:p>
            <a:r>
              <a:rPr lang="fr-FR"/>
              <a:t>Algorithm development</a:t>
            </a:r>
            <a:endParaRPr/>
          </a:p>
        </p:txBody>
      </p:sp>
      <p:sp>
        <p:nvSpPr>
          <p:cNvPr id="3" name="Espace réservé du contenu 2">
            <a:extLst>
              <a:ext uri="{FF2B5EF4-FFF2-40B4-BE49-F238E27FC236}">
                <a16:creationId xmlns:a16="http://schemas.microsoft.com/office/drawing/2014/main" id="{DEDBBD2C-848E-CE70-5973-EA66B869C9D5}"/>
              </a:ext>
            </a:extLst>
          </p:cNvPr>
          <p:cNvSpPr>
            <a:spLocks noGrp="1"/>
          </p:cNvSpPr>
          <p:nvPr>
            <p:ph idx="1"/>
          </p:nvPr>
        </p:nvSpPr>
        <p:spPr>
          <a:xfrm>
            <a:off x="838200" y="1597689"/>
            <a:ext cx="10515600" cy="4350936"/>
          </a:xfrm>
        </p:spPr>
        <p:txBody>
          <a:bodyPr>
            <a:normAutofit lnSpcReduction="10000"/>
          </a:bodyPr>
          <a:lstStyle/>
          <a:p>
            <a:r>
              <a:rPr lang="fr-FR"/>
              <a:t>Based on </a:t>
            </a:r>
            <a:r>
              <a:rPr lang="fr-FR" i="1"/>
              <a:t>scipy.optimize.curve_fit.</a:t>
            </a:r>
          </a:p>
          <a:p>
            <a:r>
              <a:rPr lang="fr-FR"/>
              <a:t>Input: </a:t>
            </a:r>
          </a:p>
          <a:p>
            <a:pPr lvl="1"/>
            <a:r>
              <a:rPr lang="fr-FR"/>
              <a:t>Parameters.</a:t>
            </a:r>
          </a:p>
          <a:p>
            <a:pPr lvl="1"/>
            <a:r>
              <a:rPr lang="fr-FR"/>
              <a:t>Configurations:</a:t>
            </a:r>
          </a:p>
          <a:p>
            <a:pPr lvl="1"/>
            <a:endParaRPr lang="fr-FR"/>
          </a:p>
          <a:p>
            <a:pPr lvl="1"/>
            <a:endParaRPr lang="fr-FR"/>
          </a:p>
          <a:p>
            <a:pPr lvl="1"/>
            <a:endParaRPr lang="fr-FR"/>
          </a:p>
          <a:p>
            <a:pPr lvl="1"/>
            <a:endParaRPr lang="fr-FR"/>
          </a:p>
          <a:p>
            <a:r>
              <a:rPr lang="fr-FR"/>
              <a:t>Output: Folder with:</a:t>
            </a:r>
          </a:p>
          <a:p>
            <a:pPr lvl="1"/>
            <a:r>
              <a:rPr lang="fr-FR"/>
              <a:t>Each configuration.</a:t>
            </a:r>
          </a:p>
          <a:p>
            <a:pPr lvl="1"/>
            <a:r>
              <a:rPr lang="fr-FR"/>
              <a:t>A comparison between all the configurations.</a:t>
            </a:r>
          </a:p>
        </p:txBody>
      </p:sp>
      <p:pic>
        <p:nvPicPr>
          <p:cNvPr id="5" name="Image 4">
            <a:extLst>
              <a:ext uri="{FF2B5EF4-FFF2-40B4-BE49-F238E27FC236}">
                <a16:creationId xmlns:a16="http://schemas.microsoft.com/office/drawing/2014/main" id="{86C04E54-7B7D-556A-F50E-2208CCA9C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520" y="3237490"/>
            <a:ext cx="11876959" cy="892381"/>
          </a:xfrm>
          <a:prstGeom prst="rect">
            <a:avLst/>
          </a:prstGeom>
        </p:spPr>
      </p:pic>
      <p:sp>
        <p:nvSpPr>
          <p:cNvPr id="6" name="Rectangle 5">
            <a:extLst>
              <a:ext uri="{FF2B5EF4-FFF2-40B4-BE49-F238E27FC236}">
                <a16:creationId xmlns:a16="http://schemas.microsoft.com/office/drawing/2014/main" id="{D833417A-6A37-4082-8085-61FE2B56E8C0}"/>
              </a:ext>
            </a:extLst>
          </p:cNvPr>
          <p:cNvSpPr/>
          <p:nvPr/>
        </p:nvSpPr>
        <p:spPr>
          <a:xfrm>
            <a:off x="157520" y="3878664"/>
            <a:ext cx="6615069" cy="25120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a:p>
        </p:txBody>
      </p:sp>
      <p:cxnSp>
        <p:nvCxnSpPr>
          <p:cNvPr id="8" name="Connecteur en angle 7">
            <a:extLst>
              <a:ext uri="{FF2B5EF4-FFF2-40B4-BE49-F238E27FC236}">
                <a16:creationId xmlns:a16="http://schemas.microsoft.com/office/drawing/2014/main" id="{E4CE4D8E-4B41-9E23-3533-AC8447196A97}"/>
              </a:ext>
            </a:extLst>
          </p:cNvPr>
          <p:cNvCxnSpPr>
            <a:stCxn id="6" idx="2"/>
          </p:cNvCxnSpPr>
          <p:nvPr/>
        </p:nvCxnSpPr>
        <p:spPr>
          <a:xfrm rot="16200000" flipH="1">
            <a:off x="3616593" y="3978333"/>
            <a:ext cx="251210" cy="554286"/>
          </a:xfrm>
          <a:prstGeom prst="bent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5064B6FC-A440-B4BF-EAA8-C69F319318EE}"/>
              </a:ext>
            </a:extLst>
          </p:cNvPr>
          <p:cNvSpPr txBox="1"/>
          <p:nvPr/>
        </p:nvSpPr>
        <p:spPr>
          <a:xfrm>
            <a:off x="4076281" y="4196415"/>
            <a:ext cx="2713055" cy="369332"/>
          </a:xfrm>
          <a:prstGeom prst="rect">
            <a:avLst/>
          </a:prstGeom>
          <a:noFill/>
        </p:spPr>
        <p:txBody>
          <a:bodyPr wrap="square" rtlCol="0">
            <a:spAutoFit/>
          </a:bodyPr>
          <a:lstStyle/>
          <a:p>
            <a:r>
              <a:rPr lang="fr-FR">
                <a:solidFill>
                  <a:srgbClr val="FF0000"/>
                </a:solidFill>
              </a:rPr>
              <a:t>Configurations to plot</a:t>
            </a:r>
            <a:endParaRPr>
              <a:solidFill>
                <a:srgbClr val="FF0000"/>
              </a:solidFill>
            </a:endParaRPr>
          </a:p>
        </p:txBody>
      </p:sp>
      <p:pic>
        <p:nvPicPr>
          <p:cNvPr id="12" name="Image 11">
            <a:extLst>
              <a:ext uri="{FF2B5EF4-FFF2-40B4-BE49-F238E27FC236}">
                <a16:creationId xmlns:a16="http://schemas.microsoft.com/office/drawing/2014/main" id="{A40FB7C2-D28B-04BA-FDB3-822A309CB333}"/>
              </a:ext>
            </a:extLst>
          </p:cNvPr>
          <p:cNvPicPr>
            <a:picLocks noChangeAspect="1"/>
          </p:cNvPicPr>
          <p:nvPr/>
        </p:nvPicPr>
        <p:blipFill>
          <a:blip r:embed="rId3"/>
          <a:stretch>
            <a:fillRect/>
          </a:stretch>
        </p:blipFill>
        <p:spPr>
          <a:xfrm>
            <a:off x="7554776" y="4565102"/>
            <a:ext cx="3588845" cy="2112421"/>
          </a:xfrm>
          <a:prstGeom prst="rect">
            <a:avLst/>
          </a:prstGeom>
        </p:spPr>
      </p:pic>
    </p:spTree>
    <p:extLst>
      <p:ext uri="{BB962C8B-B14F-4D97-AF65-F5344CB8AC3E}">
        <p14:creationId xmlns:p14="http://schemas.microsoft.com/office/powerpoint/2010/main" val="2456933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texte, capture d’écran, Police&#10;&#10;Description générée automatiquement">
            <a:extLst>
              <a:ext uri="{FF2B5EF4-FFF2-40B4-BE49-F238E27FC236}">
                <a16:creationId xmlns:a16="http://schemas.microsoft.com/office/drawing/2014/main" id="{3FD9B580-780A-2AA2-26CB-EBB7C510E6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202" y="2111024"/>
            <a:ext cx="4741607" cy="4647581"/>
          </a:xfrm>
          <a:prstGeom prst="rect">
            <a:avLst/>
          </a:prstGeom>
        </p:spPr>
      </p:pic>
      <p:sp>
        <p:nvSpPr>
          <p:cNvPr id="2" name="Titre 1">
            <a:extLst>
              <a:ext uri="{FF2B5EF4-FFF2-40B4-BE49-F238E27FC236}">
                <a16:creationId xmlns:a16="http://schemas.microsoft.com/office/drawing/2014/main" id="{5CA03C2A-304F-20D3-A852-DC4012FC2BDA}"/>
              </a:ext>
            </a:extLst>
          </p:cNvPr>
          <p:cNvSpPr>
            <a:spLocks noGrp="1"/>
          </p:cNvSpPr>
          <p:nvPr>
            <p:ph type="title"/>
          </p:nvPr>
        </p:nvSpPr>
        <p:spPr>
          <a:xfrm>
            <a:off x="-34158" y="-310685"/>
            <a:ext cx="10515600" cy="1325563"/>
          </a:xfrm>
        </p:spPr>
        <p:txBody>
          <a:bodyPr/>
          <a:lstStyle/>
          <a:p>
            <a:r>
              <a:rPr lang="fr-FR"/>
              <a:t>Parameters</a:t>
            </a:r>
            <a:endParaRPr/>
          </a:p>
        </p:txBody>
      </p:sp>
      <p:sp>
        <p:nvSpPr>
          <p:cNvPr id="3" name="Espace réservé du contenu 2">
            <a:extLst>
              <a:ext uri="{FF2B5EF4-FFF2-40B4-BE49-F238E27FC236}">
                <a16:creationId xmlns:a16="http://schemas.microsoft.com/office/drawing/2014/main" id="{ADE97007-4A0C-C55D-D451-1ADC3053FCD8}"/>
              </a:ext>
            </a:extLst>
          </p:cNvPr>
          <p:cNvSpPr>
            <a:spLocks noGrp="1"/>
          </p:cNvSpPr>
          <p:nvPr>
            <p:ph idx="1"/>
          </p:nvPr>
        </p:nvSpPr>
        <p:spPr>
          <a:xfrm>
            <a:off x="0" y="734871"/>
            <a:ext cx="10515600" cy="4351338"/>
          </a:xfrm>
        </p:spPr>
        <p:txBody>
          <a:bodyPr/>
          <a:lstStyle/>
          <a:p>
            <a:r>
              <a:rPr lang="fr-FR"/>
              <a:t>Mandatory parameters </a:t>
            </a:r>
          </a:p>
          <a:p>
            <a:pPr lvl="1">
              <a:buFont typeface="Wingdings" pitchFamily="2" charset="2"/>
              <a:buChar char="à"/>
            </a:pPr>
            <a:r>
              <a:rPr lang="fr-FR"/>
              <a:t> Set them again at each law identification.</a:t>
            </a:r>
          </a:p>
          <a:p>
            <a:pPr lvl="1">
              <a:buFont typeface="Wingdings" pitchFamily="2" charset="2"/>
              <a:buChar char="à"/>
            </a:pPr>
            <a:r>
              <a:rPr lang="fr-FR"/>
              <a:t> If they are badly set, the program will return bad curves.</a:t>
            </a:r>
          </a:p>
          <a:p>
            <a:pPr marL="457200" lvl="1" indent="0">
              <a:buNone/>
            </a:pPr>
            <a:endParaRPr/>
          </a:p>
        </p:txBody>
      </p:sp>
      <p:cxnSp>
        <p:nvCxnSpPr>
          <p:cNvPr id="7" name="Connecteur droit avec flèche 6">
            <a:extLst>
              <a:ext uri="{FF2B5EF4-FFF2-40B4-BE49-F238E27FC236}">
                <a16:creationId xmlns:a16="http://schemas.microsoft.com/office/drawing/2014/main" id="{D15A80CA-C1A4-1D45-4886-33773D020444}"/>
              </a:ext>
            </a:extLst>
          </p:cNvPr>
          <p:cNvCxnSpPr>
            <a:cxnSpLocks/>
          </p:cNvCxnSpPr>
          <p:nvPr/>
        </p:nvCxnSpPr>
        <p:spPr>
          <a:xfrm>
            <a:off x="3081130" y="2870784"/>
            <a:ext cx="24199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2C1FE470-68A6-A038-B501-DA8AE3E553C8}"/>
              </a:ext>
            </a:extLst>
          </p:cNvPr>
          <p:cNvSpPr txBox="1"/>
          <p:nvPr/>
        </p:nvSpPr>
        <p:spPr>
          <a:xfrm>
            <a:off x="5560863" y="2666492"/>
            <a:ext cx="5076496" cy="369332"/>
          </a:xfrm>
          <a:prstGeom prst="rect">
            <a:avLst/>
          </a:prstGeom>
          <a:noFill/>
        </p:spPr>
        <p:txBody>
          <a:bodyPr wrap="square" rtlCol="0">
            <a:spAutoFit/>
          </a:bodyPr>
          <a:lstStyle/>
          <a:p>
            <a:r>
              <a:rPr lang="fr-FR"/>
              <a:t>Saving folder name (will be created automatically)</a:t>
            </a:r>
            <a:endParaRPr/>
          </a:p>
        </p:txBody>
      </p:sp>
      <p:sp>
        <p:nvSpPr>
          <p:cNvPr id="10" name="ZoneTexte 9">
            <a:extLst>
              <a:ext uri="{FF2B5EF4-FFF2-40B4-BE49-F238E27FC236}">
                <a16:creationId xmlns:a16="http://schemas.microsoft.com/office/drawing/2014/main" id="{34A79A76-FB3A-4A70-E1F7-DC1E8472D61C}"/>
              </a:ext>
            </a:extLst>
          </p:cNvPr>
          <p:cNvSpPr txBox="1"/>
          <p:nvPr/>
        </p:nvSpPr>
        <p:spPr>
          <a:xfrm>
            <a:off x="5579806" y="3208092"/>
            <a:ext cx="6524157" cy="369332"/>
          </a:xfrm>
          <a:prstGeom prst="rect">
            <a:avLst/>
          </a:prstGeom>
          <a:noFill/>
        </p:spPr>
        <p:txBody>
          <a:bodyPr wrap="square" rtlCol="0">
            <a:spAutoFit/>
          </a:bodyPr>
          <a:lstStyle/>
          <a:p>
            <a:r>
              <a:rPr lang="fr-FR"/>
              <a:t>The first percentages of the data that will be used for curve fitting.</a:t>
            </a:r>
            <a:endParaRPr/>
          </a:p>
        </p:txBody>
      </p:sp>
      <p:cxnSp>
        <p:nvCxnSpPr>
          <p:cNvPr id="11" name="Connecteur droit avec flèche 10">
            <a:extLst>
              <a:ext uri="{FF2B5EF4-FFF2-40B4-BE49-F238E27FC236}">
                <a16:creationId xmlns:a16="http://schemas.microsoft.com/office/drawing/2014/main" id="{0457B813-0076-7DC9-5D30-A019BECC5B29}"/>
              </a:ext>
            </a:extLst>
          </p:cNvPr>
          <p:cNvCxnSpPr>
            <a:cxnSpLocks/>
          </p:cNvCxnSpPr>
          <p:nvPr/>
        </p:nvCxnSpPr>
        <p:spPr>
          <a:xfrm>
            <a:off x="3528391" y="3734344"/>
            <a:ext cx="197272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47F35CE9-4599-74DA-8C64-A8534AF88CFE}"/>
              </a:ext>
            </a:extLst>
          </p:cNvPr>
          <p:cNvSpPr txBox="1"/>
          <p:nvPr/>
        </p:nvSpPr>
        <p:spPr>
          <a:xfrm>
            <a:off x="5579805" y="3549678"/>
            <a:ext cx="6524157" cy="369332"/>
          </a:xfrm>
          <a:prstGeom prst="rect">
            <a:avLst/>
          </a:prstGeom>
          <a:noFill/>
        </p:spPr>
        <p:txBody>
          <a:bodyPr wrap="square" rtlCol="0">
            <a:spAutoFit/>
          </a:bodyPr>
          <a:lstStyle/>
          <a:p>
            <a:r>
              <a:rPr lang="fr-FR"/>
              <a:t>Data file (csv) with ; as separator.</a:t>
            </a:r>
            <a:endParaRPr/>
          </a:p>
        </p:txBody>
      </p:sp>
      <p:cxnSp>
        <p:nvCxnSpPr>
          <p:cNvPr id="13" name="Connecteur droit avec flèche 12">
            <a:extLst>
              <a:ext uri="{FF2B5EF4-FFF2-40B4-BE49-F238E27FC236}">
                <a16:creationId xmlns:a16="http://schemas.microsoft.com/office/drawing/2014/main" id="{14D69ADD-542F-A1A5-549A-7FA5456CF2E1}"/>
              </a:ext>
            </a:extLst>
          </p:cNvPr>
          <p:cNvCxnSpPr>
            <a:cxnSpLocks/>
          </p:cNvCxnSpPr>
          <p:nvPr/>
        </p:nvCxnSpPr>
        <p:spPr>
          <a:xfrm>
            <a:off x="3307524" y="4300353"/>
            <a:ext cx="219139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ZoneTexte 13">
            <a:extLst>
              <a:ext uri="{FF2B5EF4-FFF2-40B4-BE49-F238E27FC236}">
                <a16:creationId xmlns:a16="http://schemas.microsoft.com/office/drawing/2014/main" id="{1C3A260A-951A-7767-55CD-E1728E0718F1}"/>
              </a:ext>
            </a:extLst>
          </p:cNvPr>
          <p:cNvSpPr txBox="1"/>
          <p:nvPr/>
        </p:nvSpPr>
        <p:spPr>
          <a:xfrm>
            <a:off x="5577599" y="4116532"/>
            <a:ext cx="6524157" cy="369332"/>
          </a:xfrm>
          <a:prstGeom prst="rect">
            <a:avLst/>
          </a:prstGeom>
          <a:noFill/>
        </p:spPr>
        <p:txBody>
          <a:bodyPr wrap="square" rtlCol="0">
            <a:spAutoFit/>
          </a:bodyPr>
          <a:lstStyle/>
          <a:p>
            <a:r>
              <a:rPr lang="fr-FR"/>
              <a:t>Strain column name</a:t>
            </a:r>
            <a:endParaRPr/>
          </a:p>
        </p:txBody>
      </p:sp>
      <p:cxnSp>
        <p:nvCxnSpPr>
          <p:cNvPr id="15" name="Connecteur droit avec flèche 14">
            <a:extLst>
              <a:ext uri="{FF2B5EF4-FFF2-40B4-BE49-F238E27FC236}">
                <a16:creationId xmlns:a16="http://schemas.microsoft.com/office/drawing/2014/main" id="{423F0500-35C3-AF0C-8ED3-61D342354696}"/>
              </a:ext>
            </a:extLst>
          </p:cNvPr>
          <p:cNvCxnSpPr>
            <a:cxnSpLocks/>
          </p:cNvCxnSpPr>
          <p:nvPr/>
        </p:nvCxnSpPr>
        <p:spPr>
          <a:xfrm>
            <a:off x="2623930" y="4590709"/>
            <a:ext cx="2877191" cy="9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970654C-116C-AB22-09A8-68DF6EE669AB}"/>
              </a:ext>
            </a:extLst>
          </p:cNvPr>
          <p:cNvSpPr txBox="1"/>
          <p:nvPr/>
        </p:nvSpPr>
        <p:spPr>
          <a:xfrm>
            <a:off x="5579806" y="4406043"/>
            <a:ext cx="6524157" cy="369332"/>
          </a:xfrm>
          <a:prstGeom prst="rect">
            <a:avLst/>
          </a:prstGeom>
          <a:noFill/>
        </p:spPr>
        <p:txBody>
          <a:bodyPr wrap="square" rtlCol="0">
            <a:spAutoFit/>
          </a:bodyPr>
          <a:lstStyle/>
          <a:p>
            <a:r>
              <a:rPr lang="fr-FR"/>
              <a:t>Force column name (used for stress calculation) in </a:t>
            </a:r>
            <a:r>
              <a:rPr lang="fr-FR">
                <a:solidFill>
                  <a:srgbClr val="FF0000"/>
                </a:solidFill>
              </a:rPr>
              <a:t>Newton.</a:t>
            </a:r>
            <a:endParaRPr>
              <a:solidFill>
                <a:srgbClr val="FF0000"/>
              </a:solidFill>
            </a:endParaRPr>
          </a:p>
        </p:txBody>
      </p:sp>
      <p:cxnSp>
        <p:nvCxnSpPr>
          <p:cNvPr id="17" name="Connecteur droit avec flèche 16">
            <a:extLst>
              <a:ext uri="{FF2B5EF4-FFF2-40B4-BE49-F238E27FC236}">
                <a16:creationId xmlns:a16="http://schemas.microsoft.com/office/drawing/2014/main" id="{1045C03F-A5E5-A489-F087-EA2075729B4C}"/>
              </a:ext>
            </a:extLst>
          </p:cNvPr>
          <p:cNvCxnSpPr>
            <a:cxnSpLocks/>
          </p:cNvCxnSpPr>
          <p:nvPr/>
        </p:nvCxnSpPr>
        <p:spPr>
          <a:xfrm>
            <a:off x="3818569" y="5456499"/>
            <a:ext cx="165406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id="{6E279131-F223-DB64-03E5-738AC3B943B1}"/>
              </a:ext>
            </a:extLst>
          </p:cNvPr>
          <p:cNvSpPr txBox="1"/>
          <p:nvPr/>
        </p:nvSpPr>
        <p:spPr>
          <a:xfrm>
            <a:off x="5538957" y="5280020"/>
            <a:ext cx="6524157" cy="369332"/>
          </a:xfrm>
          <a:prstGeom prst="rect">
            <a:avLst/>
          </a:prstGeom>
          <a:noFill/>
        </p:spPr>
        <p:txBody>
          <a:bodyPr wrap="square" rtlCol="0">
            <a:spAutoFit/>
          </a:bodyPr>
          <a:lstStyle/>
          <a:p>
            <a:r>
              <a:rPr lang="fr-FR"/>
              <a:t>Section of the specimen (used for stress calculation) in </a:t>
            </a:r>
            <a:r>
              <a:rPr lang="fr-FR">
                <a:solidFill>
                  <a:srgbClr val="FF0000"/>
                </a:solidFill>
              </a:rPr>
              <a:t>mm^2.</a:t>
            </a:r>
            <a:endParaRPr>
              <a:solidFill>
                <a:srgbClr val="FF0000"/>
              </a:solidFill>
            </a:endParaRPr>
          </a:p>
        </p:txBody>
      </p:sp>
      <p:sp>
        <p:nvSpPr>
          <p:cNvPr id="19" name="Accolade fermante 18">
            <a:extLst>
              <a:ext uri="{FF2B5EF4-FFF2-40B4-BE49-F238E27FC236}">
                <a16:creationId xmlns:a16="http://schemas.microsoft.com/office/drawing/2014/main" id="{8DC4EACD-18CE-6DD4-058F-F1FEEDDD81E5}"/>
              </a:ext>
            </a:extLst>
          </p:cNvPr>
          <p:cNvSpPr/>
          <p:nvPr/>
        </p:nvSpPr>
        <p:spPr>
          <a:xfrm>
            <a:off x="4870498" y="5569440"/>
            <a:ext cx="486519" cy="1189165"/>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20" name="ZoneTexte 19">
            <a:extLst>
              <a:ext uri="{FF2B5EF4-FFF2-40B4-BE49-F238E27FC236}">
                <a16:creationId xmlns:a16="http://schemas.microsoft.com/office/drawing/2014/main" id="{69C8DB92-0243-CE90-A3BA-73953CB9C725}"/>
              </a:ext>
            </a:extLst>
          </p:cNvPr>
          <p:cNvSpPr txBox="1"/>
          <p:nvPr/>
        </p:nvSpPr>
        <p:spPr>
          <a:xfrm>
            <a:off x="5472631" y="5982692"/>
            <a:ext cx="6524157" cy="369332"/>
          </a:xfrm>
          <a:prstGeom prst="rect">
            <a:avLst/>
          </a:prstGeom>
          <a:noFill/>
        </p:spPr>
        <p:txBody>
          <a:bodyPr wrap="square" rtlCol="0">
            <a:spAutoFit/>
          </a:bodyPr>
          <a:lstStyle/>
          <a:p>
            <a:r>
              <a:rPr lang="fr-FR"/>
              <a:t>Next  slide</a:t>
            </a:r>
            <a:endParaRPr/>
          </a:p>
        </p:txBody>
      </p:sp>
      <p:sp>
        <p:nvSpPr>
          <p:cNvPr id="21" name="Accolade fermante 20">
            <a:extLst>
              <a:ext uri="{FF2B5EF4-FFF2-40B4-BE49-F238E27FC236}">
                <a16:creationId xmlns:a16="http://schemas.microsoft.com/office/drawing/2014/main" id="{D141758F-D6E9-4B2A-2B60-5BF5062F5858}"/>
              </a:ext>
            </a:extLst>
          </p:cNvPr>
          <p:cNvSpPr/>
          <p:nvPr/>
        </p:nvSpPr>
        <p:spPr>
          <a:xfrm>
            <a:off x="4870498" y="2186608"/>
            <a:ext cx="552840" cy="487017"/>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a:p>
        </p:txBody>
      </p:sp>
      <p:sp>
        <p:nvSpPr>
          <p:cNvPr id="22" name="ZoneTexte 21">
            <a:extLst>
              <a:ext uri="{FF2B5EF4-FFF2-40B4-BE49-F238E27FC236}">
                <a16:creationId xmlns:a16="http://schemas.microsoft.com/office/drawing/2014/main" id="{241E317D-B531-B667-83F9-7E955BAEA973}"/>
              </a:ext>
            </a:extLst>
          </p:cNvPr>
          <p:cNvSpPr txBox="1"/>
          <p:nvPr/>
        </p:nvSpPr>
        <p:spPr>
          <a:xfrm>
            <a:off x="5538957" y="1959340"/>
            <a:ext cx="6602841" cy="738664"/>
          </a:xfrm>
          <a:prstGeom prst="rect">
            <a:avLst/>
          </a:prstGeom>
          <a:noFill/>
        </p:spPr>
        <p:txBody>
          <a:bodyPr wrap="square" rtlCol="0">
            <a:spAutoFit/>
          </a:bodyPr>
          <a:lstStyle/>
          <a:p>
            <a:pPr algn="just"/>
            <a:r>
              <a:rPr lang="fr-FR" sz="1400"/>
              <a:t>You can use two different formulations of the H&amp;S law : the original </a:t>
            </a:r>
            <a:r>
              <a:rPr lang="fr-FR" sz="1400" i="1">
                <a:solidFill>
                  <a:srgbClr val="FF0000"/>
                </a:solidFill>
              </a:rPr>
              <a:t>hansel_spittel</a:t>
            </a:r>
            <a:r>
              <a:rPr lang="fr-FR" sz="1400"/>
              <a:t> or the modified FORGE version </a:t>
            </a:r>
            <a:r>
              <a:rPr lang="fr-FR" sz="1400" i="1">
                <a:solidFill>
                  <a:srgbClr val="FF0000"/>
                </a:solidFill>
              </a:rPr>
              <a:t>FORGE_hansel_spittel.</a:t>
            </a:r>
            <a:r>
              <a:rPr lang="fr-FR" sz="1400" i="1"/>
              <a:t> </a:t>
            </a:r>
            <a:r>
              <a:rPr lang="fr-FR" sz="1400"/>
              <a:t>This latter is recommended if you use this software. You can exclude the other formulation from plots.</a:t>
            </a:r>
            <a:endParaRPr sz="1400"/>
          </a:p>
        </p:txBody>
      </p:sp>
      <p:cxnSp>
        <p:nvCxnSpPr>
          <p:cNvPr id="9" name="Connecteur droit avec flèche 8">
            <a:extLst>
              <a:ext uri="{FF2B5EF4-FFF2-40B4-BE49-F238E27FC236}">
                <a16:creationId xmlns:a16="http://schemas.microsoft.com/office/drawing/2014/main" id="{8CDFA2B6-58E8-FE18-4AA9-1438C7723385}"/>
              </a:ext>
            </a:extLst>
          </p:cNvPr>
          <p:cNvCxnSpPr>
            <a:cxnSpLocks/>
          </p:cNvCxnSpPr>
          <p:nvPr/>
        </p:nvCxnSpPr>
        <p:spPr>
          <a:xfrm>
            <a:off x="2923435" y="3429000"/>
            <a:ext cx="254919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cteur droit avec flèche 28">
            <a:extLst>
              <a:ext uri="{FF2B5EF4-FFF2-40B4-BE49-F238E27FC236}">
                <a16:creationId xmlns:a16="http://schemas.microsoft.com/office/drawing/2014/main" id="{78FFB671-4F90-5A89-1C11-5BC6ABF049C2}"/>
              </a:ext>
            </a:extLst>
          </p:cNvPr>
          <p:cNvCxnSpPr>
            <a:cxnSpLocks/>
          </p:cNvCxnSpPr>
          <p:nvPr/>
        </p:nvCxnSpPr>
        <p:spPr>
          <a:xfrm>
            <a:off x="1590261" y="4012388"/>
            <a:ext cx="391085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ZoneTexte 29">
            <a:extLst>
              <a:ext uri="{FF2B5EF4-FFF2-40B4-BE49-F238E27FC236}">
                <a16:creationId xmlns:a16="http://schemas.microsoft.com/office/drawing/2014/main" id="{AE9306DE-AAC3-E01D-3E49-D31D4D63AE29}"/>
              </a:ext>
            </a:extLst>
          </p:cNvPr>
          <p:cNvSpPr txBox="1"/>
          <p:nvPr/>
        </p:nvSpPr>
        <p:spPr>
          <a:xfrm>
            <a:off x="5577600" y="3827021"/>
            <a:ext cx="6524157" cy="369332"/>
          </a:xfrm>
          <a:prstGeom prst="rect">
            <a:avLst/>
          </a:prstGeom>
          <a:noFill/>
        </p:spPr>
        <p:txBody>
          <a:bodyPr wrap="square" rtlCol="0">
            <a:spAutoFit/>
          </a:bodyPr>
          <a:lstStyle/>
          <a:p>
            <a:r>
              <a:rPr lang="fr-FR"/>
              <a:t>Number of rows to skip in the </a:t>
            </a:r>
            <a:r>
              <a:rPr lang="fr-FR" i="1"/>
              <a:t>csv</a:t>
            </a:r>
            <a:r>
              <a:rPr lang="fr-FR"/>
              <a:t> data file</a:t>
            </a:r>
            <a:endParaRPr/>
          </a:p>
        </p:txBody>
      </p:sp>
      <p:cxnSp>
        <p:nvCxnSpPr>
          <p:cNvPr id="32" name="Connecteur droit avec flèche 31">
            <a:extLst>
              <a:ext uri="{FF2B5EF4-FFF2-40B4-BE49-F238E27FC236}">
                <a16:creationId xmlns:a16="http://schemas.microsoft.com/office/drawing/2014/main" id="{2A9AD680-AFCE-61F0-034E-6BCFB6FB7135}"/>
              </a:ext>
            </a:extLst>
          </p:cNvPr>
          <p:cNvCxnSpPr>
            <a:cxnSpLocks/>
          </p:cNvCxnSpPr>
          <p:nvPr/>
        </p:nvCxnSpPr>
        <p:spPr>
          <a:xfrm>
            <a:off x="3160643" y="4903108"/>
            <a:ext cx="233827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9DD17EB5-19C9-92BD-7F4E-952B9DA64CD6}"/>
              </a:ext>
            </a:extLst>
          </p:cNvPr>
          <p:cNvSpPr txBox="1"/>
          <p:nvPr/>
        </p:nvSpPr>
        <p:spPr>
          <a:xfrm>
            <a:off x="5577600" y="4717479"/>
            <a:ext cx="6524157" cy="369332"/>
          </a:xfrm>
          <a:prstGeom prst="rect">
            <a:avLst/>
          </a:prstGeom>
          <a:noFill/>
        </p:spPr>
        <p:txBody>
          <a:bodyPr wrap="square" rtlCol="0">
            <a:spAutoFit/>
          </a:bodyPr>
          <a:lstStyle/>
          <a:p>
            <a:r>
              <a:rPr lang="fr-FR"/>
              <a:t>Time column name</a:t>
            </a:r>
            <a:endParaRPr/>
          </a:p>
        </p:txBody>
      </p:sp>
      <p:cxnSp>
        <p:nvCxnSpPr>
          <p:cNvPr id="35" name="Connecteur droit avec flèche 34">
            <a:extLst>
              <a:ext uri="{FF2B5EF4-FFF2-40B4-BE49-F238E27FC236}">
                <a16:creationId xmlns:a16="http://schemas.microsoft.com/office/drawing/2014/main" id="{6684E547-B9C8-111E-FE02-6D698B469AAA}"/>
              </a:ext>
            </a:extLst>
          </p:cNvPr>
          <p:cNvCxnSpPr>
            <a:cxnSpLocks/>
          </p:cNvCxnSpPr>
          <p:nvPr/>
        </p:nvCxnSpPr>
        <p:spPr>
          <a:xfrm>
            <a:off x="3925957" y="5173979"/>
            <a:ext cx="157075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87B06CFE-865B-D944-3C8C-7C43315C641C}"/>
              </a:ext>
            </a:extLst>
          </p:cNvPr>
          <p:cNvSpPr txBox="1"/>
          <p:nvPr/>
        </p:nvSpPr>
        <p:spPr>
          <a:xfrm>
            <a:off x="5575394" y="4988350"/>
            <a:ext cx="6524157" cy="369332"/>
          </a:xfrm>
          <a:prstGeom prst="rect">
            <a:avLst/>
          </a:prstGeom>
          <a:noFill/>
        </p:spPr>
        <p:txBody>
          <a:bodyPr wrap="square" rtlCol="0">
            <a:spAutoFit/>
          </a:bodyPr>
          <a:lstStyle/>
          <a:p>
            <a:r>
              <a:rPr lang="fr-FR"/>
              <a:t>Displacement column name</a:t>
            </a:r>
            <a:endParaRPr/>
          </a:p>
        </p:txBody>
      </p:sp>
      <p:cxnSp>
        <p:nvCxnSpPr>
          <p:cNvPr id="38" name="Connecteur droit avec flèche 37">
            <a:extLst>
              <a:ext uri="{FF2B5EF4-FFF2-40B4-BE49-F238E27FC236}">
                <a16:creationId xmlns:a16="http://schemas.microsoft.com/office/drawing/2014/main" id="{8EAE1DED-34DD-CFED-893C-9288D7A43D17}"/>
              </a:ext>
            </a:extLst>
          </p:cNvPr>
          <p:cNvCxnSpPr>
            <a:cxnSpLocks/>
          </p:cNvCxnSpPr>
          <p:nvPr/>
        </p:nvCxnSpPr>
        <p:spPr>
          <a:xfrm>
            <a:off x="3081130" y="3112636"/>
            <a:ext cx="24199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ZoneTexte 38">
            <a:extLst>
              <a:ext uri="{FF2B5EF4-FFF2-40B4-BE49-F238E27FC236}">
                <a16:creationId xmlns:a16="http://schemas.microsoft.com/office/drawing/2014/main" id="{743B2E4E-AF17-48BC-74B4-4895FE82F994}"/>
              </a:ext>
            </a:extLst>
          </p:cNvPr>
          <p:cNvSpPr txBox="1"/>
          <p:nvPr/>
        </p:nvSpPr>
        <p:spPr>
          <a:xfrm>
            <a:off x="5542834" y="2916422"/>
            <a:ext cx="6602841" cy="461665"/>
          </a:xfrm>
          <a:prstGeom prst="rect">
            <a:avLst/>
          </a:prstGeom>
          <a:noFill/>
        </p:spPr>
        <p:txBody>
          <a:bodyPr wrap="square" rtlCol="0">
            <a:spAutoFit/>
          </a:bodyPr>
          <a:lstStyle/>
          <a:p>
            <a:pPr algn="just"/>
            <a:r>
              <a:rPr lang="fr-FR" sz="1200"/>
              <a:t>Only available with </a:t>
            </a:r>
            <a:r>
              <a:rPr lang="fr-FR" sz="1200" i="1"/>
              <a:t>FORGE_hansel_spittel </a:t>
            </a:r>
            <a:r>
              <a:rPr lang="fr-FR" sz="1200"/>
              <a:t>function and with exactly </a:t>
            </a:r>
            <a:r>
              <a:rPr lang="fr-FR" sz="1200" i="1"/>
              <a:t>A </a:t>
            </a:r>
            <a:r>
              <a:rPr lang="fr-FR" sz="1200"/>
              <a:t>&amp; </a:t>
            </a:r>
            <a:r>
              <a:rPr lang="fr-FR" sz="1200" i="1"/>
              <a:t>m2</a:t>
            </a:r>
            <a:r>
              <a:rPr lang="fr-FR" sz="1200"/>
              <a:t> parameters. Extents in future versions. If &lt; 0: not imposed. If &gt;= 0: imposed (replace -1 by the desired value of the yield stress). </a:t>
            </a:r>
          </a:p>
        </p:txBody>
      </p:sp>
    </p:spTree>
    <p:extLst>
      <p:ext uri="{BB962C8B-B14F-4D97-AF65-F5344CB8AC3E}">
        <p14:creationId xmlns:p14="http://schemas.microsoft.com/office/powerpoint/2010/main" val="2965345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3A055D3B-C1FC-4061-9CFA-A5A0112CD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2281" y="-258670"/>
            <a:ext cx="7984067" cy="5988051"/>
          </a:xfrm>
          <a:prstGeom prst="rect">
            <a:avLst/>
          </a:prstGeom>
        </p:spPr>
      </p:pic>
      <p:sp>
        <p:nvSpPr>
          <p:cNvPr id="2" name="Titre 1">
            <a:extLst>
              <a:ext uri="{FF2B5EF4-FFF2-40B4-BE49-F238E27FC236}">
                <a16:creationId xmlns:a16="http://schemas.microsoft.com/office/drawing/2014/main" id="{5CA03C2A-304F-20D3-A852-DC4012FC2BDA}"/>
              </a:ext>
            </a:extLst>
          </p:cNvPr>
          <p:cNvSpPr>
            <a:spLocks noGrp="1"/>
          </p:cNvSpPr>
          <p:nvPr>
            <p:ph type="title"/>
          </p:nvPr>
        </p:nvSpPr>
        <p:spPr/>
        <p:txBody>
          <a:bodyPr/>
          <a:lstStyle/>
          <a:p>
            <a:r>
              <a:rPr lang="fr-FR"/>
              <a:t>Parameters</a:t>
            </a:r>
            <a:endParaRPr/>
          </a:p>
        </p:txBody>
      </p:sp>
      <p:sp>
        <p:nvSpPr>
          <p:cNvPr id="3" name="Espace réservé du contenu 2">
            <a:extLst>
              <a:ext uri="{FF2B5EF4-FFF2-40B4-BE49-F238E27FC236}">
                <a16:creationId xmlns:a16="http://schemas.microsoft.com/office/drawing/2014/main" id="{ADE97007-4A0C-C55D-D451-1ADC3053FCD8}"/>
              </a:ext>
            </a:extLst>
          </p:cNvPr>
          <p:cNvSpPr>
            <a:spLocks noGrp="1"/>
          </p:cNvSpPr>
          <p:nvPr>
            <p:ph idx="1"/>
          </p:nvPr>
        </p:nvSpPr>
        <p:spPr>
          <a:xfrm>
            <a:off x="162503" y="1436216"/>
            <a:ext cx="5020001" cy="4351338"/>
          </a:xfrm>
        </p:spPr>
        <p:txBody>
          <a:bodyPr>
            <a:normAutofit/>
          </a:bodyPr>
          <a:lstStyle/>
          <a:p>
            <a:r>
              <a:rPr lang="fr-FR"/>
              <a:t>Mandatory parameters</a:t>
            </a:r>
          </a:p>
          <a:p>
            <a:endParaRPr lang="fr-FR"/>
          </a:p>
          <a:p>
            <a:pPr marL="0" indent="0">
              <a:buNone/>
            </a:pPr>
            <a:endParaRPr lang="fr-FR"/>
          </a:p>
          <a:p>
            <a:pPr marL="0" indent="0">
              <a:buNone/>
            </a:pPr>
            <a:endParaRPr lang="fr-FR" sz="1100"/>
          </a:p>
          <a:p>
            <a:pPr marL="0" indent="0">
              <a:buNone/>
            </a:pPr>
            <a:r>
              <a:rPr lang="fr-FR" sz="2000"/>
              <a:t>Parameters 3 &amp; 4 are only used to select the first given percentages of the curve. They should be removed in a future version.</a:t>
            </a:r>
          </a:p>
          <a:p>
            <a:r>
              <a:rPr lang="fr-FR" sz="2000"/>
              <a:t>In order to plot the Stress vs. Strain curve, you can uncomment the first commented line in the IF loop. It is also possible to plot the Force vs. Displacement curve.</a:t>
            </a:r>
          </a:p>
        </p:txBody>
      </p:sp>
      <p:pic>
        <p:nvPicPr>
          <p:cNvPr id="6" name="Image 5" descr="Une image contenant texte, capture d’écran, Police&#10;&#10;Description générée automatiquement">
            <a:extLst>
              <a:ext uri="{FF2B5EF4-FFF2-40B4-BE49-F238E27FC236}">
                <a16:creationId xmlns:a16="http://schemas.microsoft.com/office/drawing/2014/main" id="{49B61961-4895-4DA8-A99F-B873FA1E0D50}"/>
              </a:ext>
            </a:extLst>
          </p:cNvPr>
          <p:cNvPicPr>
            <a:picLocks noChangeAspect="1"/>
          </p:cNvPicPr>
          <p:nvPr/>
        </p:nvPicPr>
        <p:blipFill rotWithShape="1">
          <a:blip r:embed="rId3">
            <a:extLst>
              <a:ext uri="{28A0092B-C50C-407E-A947-70E740481C1C}">
                <a14:useLocalDpi xmlns:a14="http://schemas.microsoft.com/office/drawing/2010/main" val="0"/>
              </a:ext>
            </a:extLst>
          </a:blip>
          <a:srcRect t="58693" b="2053"/>
          <a:stretch/>
        </p:blipFill>
        <p:spPr>
          <a:xfrm>
            <a:off x="191220" y="1941836"/>
            <a:ext cx="4036515" cy="1177946"/>
          </a:xfrm>
          <a:prstGeom prst="rect">
            <a:avLst/>
          </a:prstGeom>
        </p:spPr>
      </p:pic>
      <p:cxnSp>
        <p:nvCxnSpPr>
          <p:cNvPr id="8" name="Connecteur droit 7">
            <a:extLst>
              <a:ext uri="{FF2B5EF4-FFF2-40B4-BE49-F238E27FC236}">
                <a16:creationId xmlns:a16="http://schemas.microsoft.com/office/drawing/2014/main" id="{0A1A50C5-30A5-49DB-A2F5-EA1C52AC8711}"/>
              </a:ext>
            </a:extLst>
          </p:cNvPr>
          <p:cNvCxnSpPr>
            <a:cxnSpLocks/>
          </p:cNvCxnSpPr>
          <p:nvPr/>
        </p:nvCxnSpPr>
        <p:spPr>
          <a:xfrm>
            <a:off x="6200773" y="3176681"/>
            <a:ext cx="0" cy="190023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5596DA3E-F833-4EC1-89EF-67F1E293AC62}"/>
              </a:ext>
            </a:extLst>
          </p:cNvPr>
          <p:cNvCxnSpPr>
            <a:cxnSpLocks/>
          </p:cNvCxnSpPr>
          <p:nvPr/>
        </p:nvCxnSpPr>
        <p:spPr>
          <a:xfrm>
            <a:off x="6053135" y="3200494"/>
            <a:ext cx="0" cy="187642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01CA160A-BB58-486F-AEFE-90E76F389894}"/>
              </a:ext>
            </a:extLst>
          </p:cNvPr>
          <p:cNvSpPr txBox="1"/>
          <p:nvPr/>
        </p:nvSpPr>
        <p:spPr>
          <a:xfrm>
            <a:off x="4256452" y="1945151"/>
            <a:ext cx="387675" cy="369332"/>
          </a:xfrm>
          <a:prstGeom prst="rect">
            <a:avLst/>
          </a:prstGeom>
          <a:noFill/>
        </p:spPr>
        <p:txBody>
          <a:bodyPr wrap="square" rtlCol="0">
            <a:spAutoFit/>
          </a:bodyPr>
          <a:lstStyle/>
          <a:p>
            <a:r>
              <a:rPr lang="fr-FR">
                <a:solidFill>
                  <a:srgbClr val="FF0000"/>
                </a:solidFill>
              </a:rPr>
              <a:t>1</a:t>
            </a:r>
          </a:p>
        </p:txBody>
      </p:sp>
      <p:sp>
        <p:nvSpPr>
          <p:cNvPr id="13" name="ZoneTexte 12">
            <a:extLst>
              <a:ext uri="{FF2B5EF4-FFF2-40B4-BE49-F238E27FC236}">
                <a16:creationId xmlns:a16="http://schemas.microsoft.com/office/drawing/2014/main" id="{AB4ECF73-5B99-4DB4-9759-E4C70E973E2F}"/>
              </a:ext>
            </a:extLst>
          </p:cNvPr>
          <p:cNvSpPr txBox="1"/>
          <p:nvPr/>
        </p:nvSpPr>
        <p:spPr>
          <a:xfrm>
            <a:off x="4256451" y="2249678"/>
            <a:ext cx="387675" cy="369332"/>
          </a:xfrm>
          <a:prstGeom prst="rect">
            <a:avLst/>
          </a:prstGeom>
          <a:noFill/>
        </p:spPr>
        <p:txBody>
          <a:bodyPr wrap="square" rtlCol="0">
            <a:spAutoFit/>
          </a:bodyPr>
          <a:lstStyle/>
          <a:p>
            <a:r>
              <a:rPr lang="fr-FR">
                <a:solidFill>
                  <a:srgbClr val="FF0000"/>
                </a:solidFill>
              </a:rPr>
              <a:t>2</a:t>
            </a:r>
          </a:p>
        </p:txBody>
      </p:sp>
      <p:sp>
        <p:nvSpPr>
          <p:cNvPr id="14" name="ZoneTexte 13">
            <a:extLst>
              <a:ext uri="{FF2B5EF4-FFF2-40B4-BE49-F238E27FC236}">
                <a16:creationId xmlns:a16="http://schemas.microsoft.com/office/drawing/2014/main" id="{836E1E84-8225-4F30-AE62-8131B61F228B}"/>
              </a:ext>
            </a:extLst>
          </p:cNvPr>
          <p:cNvSpPr txBox="1"/>
          <p:nvPr/>
        </p:nvSpPr>
        <p:spPr>
          <a:xfrm>
            <a:off x="4256451" y="2522451"/>
            <a:ext cx="387675" cy="369332"/>
          </a:xfrm>
          <a:prstGeom prst="rect">
            <a:avLst/>
          </a:prstGeom>
          <a:noFill/>
        </p:spPr>
        <p:txBody>
          <a:bodyPr wrap="square" rtlCol="0">
            <a:spAutoFit/>
          </a:bodyPr>
          <a:lstStyle/>
          <a:p>
            <a:r>
              <a:rPr lang="fr-FR">
                <a:solidFill>
                  <a:srgbClr val="FF0000"/>
                </a:solidFill>
              </a:rPr>
              <a:t>3</a:t>
            </a:r>
          </a:p>
        </p:txBody>
      </p:sp>
      <p:sp>
        <p:nvSpPr>
          <p:cNvPr id="15" name="ZoneTexte 14">
            <a:extLst>
              <a:ext uri="{FF2B5EF4-FFF2-40B4-BE49-F238E27FC236}">
                <a16:creationId xmlns:a16="http://schemas.microsoft.com/office/drawing/2014/main" id="{9E9A1854-73BC-4963-A717-7228DD9FDBD9}"/>
              </a:ext>
            </a:extLst>
          </p:cNvPr>
          <p:cNvSpPr txBox="1"/>
          <p:nvPr/>
        </p:nvSpPr>
        <p:spPr>
          <a:xfrm>
            <a:off x="4256450" y="2786858"/>
            <a:ext cx="387675" cy="369332"/>
          </a:xfrm>
          <a:prstGeom prst="rect">
            <a:avLst/>
          </a:prstGeom>
          <a:noFill/>
        </p:spPr>
        <p:txBody>
          <a:bodyPr wrap="square" rtlCol="0">
            <a:spAutoFit/>
          </a:bodyPr>
          <a:lstStyle/>
          <a:p>
            <a:r>
              <a:rPr lang="fr-FR">
                <a:solidFill>
                  <a:srgbClr val="FF0000"/>
                </a:solidFill>
              </a:rPr>
              <a:t>4</a:t>
            </a:r>
          </a:p>
        </p:txBody>
      </p:sp>
      <p:sp>
        <p:nvSpPr>
          <p:cNvPr id="16" name="Rectangle 15">
            <a:extLst>
              <a:ext uri="{FF2B5EF4-FFF2-40B4-BE49-F238E27FC236}">
                <a16:creationId xmlns:a16="http://schemas.microsoft.com/office/drawing/2014/main" id="{FA19D8FC-3CD6-44D0-87A9-CA2ADD4DD3A4}"/>
              </a:ext>
            </a:extLst>
          </p:cNvPr>
          <p:cNvSpPr/>
          <p:nvPr/>
        </p:nvSpPr>
        <p:spPr>
          <a:xfrm>
            <a:off x="10093568" y="1807034"/>
            <a:ext cx="1802412" cy="3011609"/>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7" name="Connecteur droit 16">
            <a:extLst>
              <a:ext uri="{FF2B5EF4-FFF2-40B4-BE49-F238E27FC236}">
                <a16:creationId xmlns:a16="http://schemas.microsoft.com/office/drawing/2014/main" id="{5A75790F-4285-4251-892C-5DEB6D3C9776}"/>
              </a:ext>
            </a:extLst>
          </p:cNvPr>
          <p:cNvCxnSpPr>
            <a:cxnSpLocks/>
          </p:cNvCxnSpPr>
          <p:nvPr/>
        </p:nvCxnSpPr>
        <p:spPr>
          <a:xfrm flipH="1">
            <a:off x="5732584" y="1807034"/>
            <a:ext cx="436098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18C4A6CB-01B6-4383-BFB9-3CC7B05D1A7E}"/>
              </a:ext>
            </a:extLst>
          </p:cNvPr>
          <p:cNvCxnSpPr>
            <a:cxnSpLocks/>
          </p:cNvCxnSpPr>
          <p:nvPr/>
        </p:nvCxnSpPr>
        <p:spPr>
          <a:xfrm>
            <a:off x="10089904" y="4849600"/>
            <a:ext cx="3664" cy="22731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78D65BFB-B74F-480F-BAD4-132B83993897}"/>
              </a:ext>
            </a:extLst>
          </p:cNvPr>
          <p:cNvSpPr txBox="1"/>
          <p:nvPr/>
        </p:nvSpPr>
        <p:spPr>
          <a:xfrm>
            <a:off x="10094667" y="2670932"/>
            <a:ext cx="1710875" cy="923330"/>
          </a:xfrm>
          <a:prstGeom prst="rect">
            <a:avLst/>
          </a:prstGeom>
          <a:noFill/>
        </p:spPr>
        <p:txBody>
          <a:bodyPr wrap="square" rtlCol="0">
            <a:spAutoFit/>
          </a:bodyPr>
          <a:lstStyle/>
          <a:p>
            <a:pPr algn="ctr"/>
            <a:r>
              <a:rPr lang="fr-FR">
                <a:solidFill>
                  <a:srgbClr val="FF0000"/>
                </a:solidFill>
              </a:rPr>
              <a:t>Zone to get rid of (approximative)</a:t>
            </a:r>
          </a:p>
        </p:txBody>
      </p:sp>
      <p:sp>
        <p:nvSpPr>
          <p:cNvPr id="22" name="Ellipse 21">
            <a:extLst>
              <a:ext uri="{FF2B5EF4-FFF2-40B4-BE49-F238E27FC236}">
                <a16:creationId xmlns:a16="http://schemas.microsoft.com/office/drawing/2014/main" id="{6711CD2A-D0DB-454E-B377-332409BC6A07}"/>
              </a:ext>
            </a:extLst>
          </p:cNvPr>
          <p:cNvSpPr/>
          <p:nvPr/>
        </p:nvSpPr>
        <p:spPr>
          <a:xfrm>
            <a:off x="5732584" y="4923877"/>
            <a:ext cx="239752" cy="2668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FF0000"/>
                </a:solidFill>
              </a:rPr>
              <a:t>1</a:t>
            </a:r>
            <a:endParaRPr lang="fr-FR"/>
          </a:p>
        </p:txBody>
      </p:sp>
      <p:sp>
        <p:nvSpPr>
          <p:cNvPr id="23" name="Ellipse 22">
            <a:extLst>
              <a:ext uri="{FF2B5EF4-FFF2-40B4-BE49-F238E27FC236}">
                <a16:creationId xmlns:a16="http://schemas.microsoft.com/office/drawing/2014/main" id="{86B32A15-4099-4FA4-9259-5E8465B98D9D}"/>
              </a:ext>
            </a:extLst>
          </p:cNvPr>
          <p:cNvSpPr/>
          <p:nvPr/>
        </p:nvSpPr>
        <p:spPr>
          <a:xfrm>
            <a:off x="6271396" y="4939996"/>
            <a:ext cx="239752" cy="234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FF0000"/>
                </a:solidFill>
              </a:rPr>
              <a:t>2</a:t>
            </a:r>
            <a:endParaRPr lang="fr-FR"/>
          </a:p>
        </p:txBody>
      </p:sp>
      <p:sp>
        <p:nvSpPr>
          <p:cNvPr id="24" name="Ellipse 23">
            <a:extLst>
              <a:ext uri="{FF2B5EF4-FFF2-40B4-BE49-F238E27FC236}">
                <a16:creationId xmlns:a16="http://schemas.microsoft.com/office/drawing/2014/main" id="{368E9E8A-B9A9-4CC1-A584-A86E1524DCC5}"/>
              </a:ext>
            </a:extLst>
          </p:cNvPr>
          <p:cNvSpPr/>
          <p:nvPr/>
        </p:nvSpPr>
        <p:spPr>
          <a:xfrm>
            <a:off x="5412680" y="1874409"/>
            <a:ext cx="239752" cy="234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FF0000"/>
                </a:solidFill>
              </a:rPr>
              <a:t>3</a:t>
            </a:r>
            <a:endParaRPr lang="fr-FR"/>
          </a:p>
        </p:txBody>
      </p:sp>
      <p:sp>
        <p:nvSpPr>
          <p:cNvPr id="25" name="Ellipse 24">
            <a:extLst>
              <a:ext uri="{FF2B5EF4-FFF2-40B4-BE49-F238E27FC236}">
                <a16:creationId xmlns:a16="http://schemas.microsoft.com/office/drawing/2014/main" id="{3FA8C6F4-09BB-4EE2-B71F-45186EF36713}"/>
              </a:ext>
            </a:extLst>
          </p:cNvPr>
          <p:cNvSpPr/>
          <p:nvPr/>
        </p:nvSpPr>
        <p:spPr>
          <a:xfrm>
            <a:off x="9776191" y="4923877"/>
            <a:ext cx="239752" cy="234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solidFill>
                  <a:srgbClr val="FF0000"/>
                </a:solidFill>
              </a:rPr>
              <a:t>4</a:t>
            </a:r>
            <a:endParaRPr lang="fr-FR"/>
          </a:p>
        </p:txBody>
      </p:sp>
      <p:cxnSp>
        <p:nvCxnSpPr>
          <p:cNvPr id="32" name="Connecteur droit avec flèche 31">
            <a:extLst>
              <a:ext uri="{FF2B5EF4-FFF2-40B4-BE49-F238E27FC236}">
                <a16:creationId xmlns:a16="http://schemas.microsoft.com/office/drawing/2014/main" id="{7F5ACE6F-2662-49CD-A4FB-274DEC032857}"/>
              </a:ext>
            </a:extLst>
          </p:cNvPr>
          <p:cNvCxnSpPr/>
          <p:nvPr/>
        </p:nvCxnSpPr>
        <p:spPr>
          <a:xfrm flipH="1">
            <a:off x="6095999" y="2648741"/>
            <a:ext cx="104774" cy="55175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9C442CE5-1673-45F8-AC4C-5C86462A063E}"/>
              </a:ext>
            </a:extLst>
          </p:cNvPr>
          <p:cNvSpPr txBox="1"/>
          <p:nvPr/>
        </p:nvSpPr>
        <p:spPr>
          <a:xfrm>
            <a:off x="5740642" y="2346143"/>
            <a:ext cx="1061508" cy="369332"/>
          </a:xfrm>
          <a:prstGeom prst="rect">
            <a:avLst/>
          </a:prstGeom>
          <a:noFill/>
        </p:spPr>
        <p:txBody>
          <a:bodyPr wrap="square" rtlCol="0">
            <a:spAutoFit/>
          </a:bodyPr>
          <a:lstStyle/>
          <a:p>
            <a:r>
              <a:rPr lang="fr-FR">
                <a:solidFill>
                  <a:srgbClr val="00B050"/>
                </a:solidFill>
              </a:rPr>
              <a:t>Lüders</a:t>
            </a:r>
          </a:p>
        </p:txBody>
      </p:sp>
      <p:pic>
        <p:nvPicPr>
          <p:cNvPr id="18" name="Image 17" descr="Une image contenant texte, capture d’écran, Police&#10;&#10;Description générée automatiquement">
            <a:extLst>
              <a:ext uri="{FF2B5EF4-FFF2-40B4-BE49-F238E27FC236}">
                <a16:creationId xmlns:a16="http://schemas.microsoft.com/office/drawing/2014/main" id="{79E0CFE8-69BE-5217-19EB-A43BD40039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76" y="5549294"/>
            <a:ext cx="7772400" cy="1244009"/>
          </a:xfrm>
          <a:prstGeom prst="rect">
            <a:avLst/>
          </a:prstGeom>
        </p:spPr>
      </p:pic>
    </p:spTree>
    <p:extLst>
      <p:ext uri="{BB962C8B-B14F-4D97-AF65-F5344CB8AC3E}">
        <p14:creationId xmlns:p14="http://schemas.microsoft.com/office/powerpoint/2010/main" val="2597985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A03C2A-304F-20D3-A852-DC4012FC2BDA}"/>
              </a:ext>
            </a:extLst>
          </p:cNvPr>
          <p:cNvSpPr>
            <a:spLocks noGrp="1"/>
          </p:cNvSpPr>
          <p:nvPr>
            <p:ph type="title"/>
          </p:nvPr>
        </p:nvSpPr>
        <p:spPr/>
        <p:txBody>
          <a:bodyPr/>
          <a:lstStyle/>
          <a:p>
            <a:r>
              <a:rPr lang="fr-FR"/>
              <a:t>Parameters</a:t>
            </a:r>
            <a:endParaRP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ADE97007-4A0C-C55D-D451-1ADC3053FCD8}"/>
                  </a:ext>
                </a:extLst>
              </p:cNvPr>
              <p:cNvSpPr>
                <a:spLocks noGrp="1"/>
              </p:cNvSpPr>
              <p:nvPr>
                <p:ph idx="1"/>
              </p:nvPr>
            </p:nvSpPr>
            <p:spPr>
              <a:xfrm>
                <a:off x="838200" y="1690687"/>
                <a:ext cx="10515600" cy="5026635"/>
              </a:xfrm>
            </p:spPr>
            <p:txBody>
              <a:bodyPr>
                <a:normAutofit lnSpcReduction="10000"/>
              </a:bodyPr>
              <a:lstStyle/>
              <a:p>
                <a:r>
                  <a:rPr lang="fr-FR"/>
                  <a:t>Temperature parameters </a:t>
                </a:r>
                <a:r>
                  <a:rPr lang="fr-FR">
                    <a:sym typeface="Wingdings" panose="05000000000000000000" pitchFamily="2" charset="2"/>
                  </a:rPr>
                  <a:t> see next slide.</a:t>
                </a:r>
                <a:endParaRPr lang="fr-FR"/>
              </a:p>
              <a:p>
                <a:endParaRPr lang="fr-FR"/>
              </a:p>
              <a:p>
                <a:pPr marL="0" indent="0">
                  <a:buNone/>
                </a:pPr>
                <a:endParaRPr lang="fr-FR"/>
              </a:p>
              <a:p>
                <a:r>
                  <a:rPr lang="fr-FR"/>
                  <a:t>Other parameters:</a:t>
                </a:r>
              </a:p>
              <a:p>
                <a:endParaRPr lang="fr-FR"/>
              </a:p>
              <a:p>
                <a:endParaRPr lang="fr-FR"/>
              </a:p>
              <a:p>
                <a:pPr lvl="1" algn="just"/>
                <a:r>
                  <a:rPr lang="fr-FR"/>
                  <a:t>To compute strainDot, a rolling window is used. The first parameter is the size of the rolling window (in number of points). The idea is to start at 1 and to increase until the algorithm is able to fit the curve.</a:t>
                </a:r>
              </a:p>
              <a:p>
                <a:pPr lvl="1" algn="just"/>
                <a:r>
                  <a:rPr lang="fr-FR"/>
                  <a:t>When </a:t>
                </a:r>
                <a14:m>
                  <m:oMath xmlns:m="http://schemas.openxmlformats.org/officeDocument/2006/math">
                    <m:sSub>
                      <m:sSubPr>
                        <m:ctrlPr>
                          <a:rPr lang="fr-FR" b="0" i="1" smtClean="0">
                            <a:latin typeface="Cambria Math" panose="02040503050406030204" pitchFamily="18" charset="0"/>
                          </a:rPr>
                        </m:ctrlPr>
                      </m:sSubPr>
                      <m:e>
                        <m:r>
                          <a:rPr lang="fr-FR" b="0" i="1" smtClean="0">
                            <a:latin typeface="Cambria Math" panose="02040503050406030204" pitchFamily="18" charset="0"/>
                          </a:rPr>
                          <m:t>𝑚</m:t>
                        </m:r>
                      </m:e>
                      <m:sub>
                        <m:r>
                          <a:rPr lang="fr-FR" b="0" i="1" smtClean="0">
                            <a:latin typeface="Cambria Math" panose="02040503050406030204" pitchFamily="18" charset="0"/>
                          </a:rPr>
                          <m:t>4</m:t>
                        </m:r>
                      </m:sub>
                    </m:sSub>
                  </m:oMath>
                </a14:m>
                <a:r>
                  <a:rPr lang="fr-FR"/>
                  <a:t> parameter is used, there is a divergence near </a:t>
                </a:r>
                <a14:m>
                  <m:oMath xmlns:m="http://schemas.openxmlformats.org/officeDocument/2006/math">
                    <m:r>
                      <a:rPr lang="fr-FR" b="0" i="1" smtClean="0">
                        <a:latin typeface="Cambria Math" panose="02040503050406030204" pitchFamily="18" charset="0"/>
                      </a:rPr>
                      <m:t>𝜀</m:t>
                    </m:r>
                    <m:r>
                      <a:rPr lang="fr-FR" b="0" i="1" smtClean="0">
                        <a:latin typeface="Cambria Math" panose="02040503050406030204" pitchFamily="18" charset="0"/>
                      </a:rPr>
                      <m:t>=</m:t>
                    </m:r>
                    <m:r>
                      <a:rPr lang="fr-FR" b="0" i="1" smtClean="0">
                        <a:latin typeface="Cambria Math" panose="02040503050406030204" pitchFamily="18" charset="0"/>
                      </a:rPr>
                      <m:t>0</m:t>
                    </m:r>
                  </m:oMath>
                </a14:m>
                <a:r>
                  <a:rPr lang="fr-FR"/>
                  <a:t> in the original Hansel &amp; Spittel formulation (not in the FORGE implementation). This second parameter defines the number of first points not to plot (in order to have clear graphs).</a:t>
                </a:r>
              </a:p>
            </p:txBody>
          </p:sp>
        </mc:Choice>
        <mc:Fallback xmlns="">
          <p:sp>
            <p:nvSpPr>
              <p:cNvPr id="3" name="Espace réservé du contenu 2">
                <a:extLst>
                  <a:ext uri="{FF2B5EF4-FFF2-40B4-BE49-F238E27FC236}">
                    <a16:creationId xmlns:a16="http://schemas.microsoft.com/office/drawing/2014/main" id="{ADE97007-4A0C-C55D-D451-1ADC3053FCD8}"/>
                  </a:ext>
                </a:extLst>
              </p:cNvPr>
              <p:cNvSpPr>
                <a:spLocks noGrp="1" noRot="1" noChangeAspect="1" noMove="1" noResize="1" noEditPoints="1" noAdjustHandles="1" noChangeArrowheads="1" noChangeShapeType="1" noTextEdit="1"/>
              </p:cNvSpPr>
              <p:nvPr>
                <p:ph idx="1"/>
              </p:nvPr>
            </p:nvSpPr>
            <p:spPr>
              <a:xfrm>
                <a:off x="838200" y="1690687"/>
                <a:ext cx="10515600" cy="5026635"/>
              </a:xfrm>
              <a:blipFill>
                <a:blip r:embed="rId2"/>
                <a:stretch>
                  <a:fillRect l="-1086" t="-3023" r="-844" b="-1511"/>
                </a:stretch>
              </a:blipFill>
            </p:spPr>
            <p:txBody>
              <a:bodyPr/>
              <a:lstStyle/>
              <a:p>
                <a:r>
                  <a:rPr>
                    <a:noFill/>
                  </a:rPr>
                  <a:t> </a:t>
                </a:r>
              </a:p>
            </p:txBody>
          </p:sp>
        </mc:Fallback>
      </mc:AlternateContent>
      <p:pic>
        <p:nvPicPr>
          <p:cNvPr id="4" name="Image 3">
            <a:extLst>
              <a:ext uri="{FF2B5EF4-FFF2-40B4-BE49-F238E27FC236}">
                <a16:creationId xmlns:a16="http://schemas.microsoft.com/office/drawing/2014/main" id="{01716691-8850-49A0-93AA-F4BDE71034C9}"/>
              </a:ext>
            </a:extLst>
          </p:cNvPr>
          <p:cNvPicPr>
            <a:picLocks noChangeAspect="1"/>
          </p:cNvPicPr>
          <p:nvPr/>
        </p:nvPicPr>
        <p:blipFill>
          <a:blip r:embed="rId3"/>
          <a:stretch>
            <a:fillRect/>
          </a:stretch>
        </p:blipFill>
        <p:spPr>
          <a:xfrm>
            <a:off x="1220379" y="2114551"/>
            <a:ext cx="6581775" cy="1000125"/>
          </a:xfrm>
          <a:prstGeom prst="rect">
            <a:avLst/>
          </a:prstGeom>
        </p:spPr>
      </p:pic>
      <p:pic>
        <p:nvPicPr>
          <p:cNvPr id="7" name="Image 6">
            <a:extLst>
              <a:ext uri="{FF2B5EF4-FFF2-40B4-BE49-F238E27FC236}">
                <a16:creationId xmlns:a16="http://schemas.microsoft.com/office/drawing/2014/main" id="{B3646FF3-357E-4C02-B38A-9E9151673D57}"/>
              </a:ext>
            </a:extLst>
          </p:cNvPr>
          <p:cNvPicPr>
            <a:picLocks noChangeAspect="1"/>
          </p:cNvPicPr>
          <p:nvPr/>
        </p:nvPicPr>
        <p:blipFill>
          <a:blip r:embed="rId4"/>
          <a:stretch>
            <a:fillRect/>
          </a:stretch>
        </p:blipFill>
        <p:spPr>
          <a:xfrm>
            <a:off x="1220379" y="3538539"/>
            <a:ext cx="4429125" cy="704850"/>
          </a:xfrm>
          <a:prstGeom prst="rect">
            <a:avLst/>
          </a:prstGeom>
        </p:spPr>
      </p:pic>
    </p:spTree>
    <p:extLst>
      <p:ext uri="{BB962C8B-B14F-4D97-AF65-F5344CB8AC3E}">
        <p14:creationId xmlns:p14="http://schemas.microsoft.com/office/powerpoint/2010/main" val="1476346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415B1C0-82FD-BDFA-B01B-711BF7851774}"/>
              </a:ext>
            </a:extLst>
          </p:cNvPr>
          <p:cNvSpPr>
            <a:spLocks noGrp="1"/>
          </p:cNvSpPr>
          <p:nvPr>
            <p:ph type="title"/>
          </p:nvPr>
        </p:nvSpPr>
        <p:spPr/>
        <p:txBody>
          <a:bodyPr/>
          <a:lstStyle/>
          <a:p>
            <a:r>
              <a:rPr lang="fr-FR"/>
              <a:t>Remarks</a:t>
            </a:r>
            <a:endParaRPr/>
          </a:p>
        </p:txBody>
      </p:sp>
      <p:sp>
        <p:nvSpPr>
          <p:cNvPr id="3" name="Espace réservé du contenu 2">
            <a:extLst>
              <a:ext uri="{FF2B5EF4-FFF2-40B4-BE49-F238E27FC236}">
                <a16:creationId xmlns:a16="http://schemas.microsoft.com/office/drawing/2014/main" id="{CA3CCFCB-066E-707E-D625-6D9DAB273288}"/>
              </a:ext>
            </a:extLst>
          </p:cNvPr>
          <p:cNvSpPr>
            <a:spLocks noGrp="1"/>
          </p:cNvSpPr>
          <p:nvPr>
            <p:ph idx="1"/>
          </p:nvPr>
        </p:nvSpPr>
        <p:spPr/>
        <p:txBody>
          <a:bodyPr/>
          <a:lstStyle/>
          <a:p>
            <a:r>
              <a:rPr lang="fr-FR"/>
              <a:t>If you do not add the parameter « A » in the parameters to calibrate, we do not guarantee that the program will return correctly, especially if you impose the yield stress.</a:t>
            </a:r>
            <a:endParaRPr/>
          </a:p>
        </p:txBody>
      </p:sp>
    </p:spTree>
    <p:extLst>
      <p:ext uri="{BB962C8B-B14F-4D97-AF65-F5344CB8AC3E}">
        <p14:creationId xmlns:p14="http://schemas.microsoft.com/office/powerpoint/2010/main" val="284697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46AA13F-46FE-405D-CFF9-5815ACB0C1FB}"/>
              </a:ext>
            </a:extLst>
          </p:cNvPr>
          <p:cNvSpPr>
            <a:spLocks noGrp="1"/>
          </p:cNvSpPr>
          <p:nvPr>
            <p:ph type="title"/>
          </p:nvPr>
        </p:nvSpPr>
        <p:spPr/>
        <p:txBody>
          <a:bodyPr/>
          <a:lstStyle/>
          <a:p>
            <a:r>
              <a:rPr lang="fr-FR"/>
              <a:t>Optimization algorithm</a:t>
            </a:r>
            <a:endParaRPr/>
          </a:p>
        </p:txBody>
      </p:sp>
      <mc:AlternateContent xmlns:mc="http://schemas.openxmlformats.org/markup-compatibility/2006" xmlns:a14="http://schemas.microsoft.com/office/drawing/2010/main">
        <mc:Choice Requires="a14">
          <p:sp>
            <p:nvSpPr>
              <p:cNvPr id="3" name="Espace réservé du contenu 2">
                <a:extLst>
                  <a:ext uri="{FF2B5EF4-FFF2-40B4-BE49-F238E27FC236}">
                    <a16:creationId xmlns:a16="http://schemas.microsoft.com/office/drawing/2014/main" id="{FB572909-F2B6-9BBB-ADCE-0E6AA50C6AE5}"/>
                  </a:ext>
                </a:extLst>
              </p:cNvPr>
              <p:cNvSpPr>
                <a:spLocks noGrp="1"/>
              </p:cNvSpPr>
              <p:nvPr>
                <p:ph idx="1"/>
              </p:nvPr>
            </p:nvSpPr>
            <p:spPr>
              <a:xfrm>
                <a:off x="838200" y="1604907"/>
                <a:ext cx="10515600" cy="4351338"/>
              </a:xfrm>
            </p:spPr>
            <p:txBody>
              <a:bodyPr/>
              <a:lstStyle/>
              <a:p>
                <a:pPr algn="just"/>
                <a:r>
                  <a:rPr lang="fr-FR"/>
                  <a:t>Take into account the three variables : </a:t>
                </a:r>
                <a14:m>
                  <m:oMath xmlns:m="http://schemas.openxmlformats.org/officeDocument/2006/math">
                    <m:r>
                      <a:rPr lang="fr-FR" i="1">
                        <a:solidFill>
                          <a:srgbClr val="FF0000"/>
                        </a:solidFill>
                        <a:latin typeface="Cambria Math" panose="02040503050406030204" pitchFamily="18" charset="0"/>
                      </a:rPr>
                      <m:t>𝜀</m:t>
                    </m:r>
                    <m:r>
                      <a:rPr lang="fr-FR" i="1">
                        <a:solidFill>
                          <a:srgbClr val="FF0000"/>
                        </a:solidFill>
                        <a:latin typeface="Cambria Math" panose="02040503050406030204" pitchFamily="18" charset="0"/>
                      </a:rPr>
                      <m:t>, </m:t>
                    </m:r>
                    <m:acc>
                      <m:accPr>
                        <m:chr m:val="̇"/>
                        <m:ctrlPr>
                          <a:rPr lang="ar-AE" i="1">
                            <a:solidFill>
                              <a:srgbClr val="FF0000"/>
                            </a:solidFill>
                            <a:latin typeface="Cambria Math" panose="02040503050406030204" pitchFamily="18" charset="0"/>
                          </a:rPr>
                        </m:ctrlPr>
                      </m:accPr>
                      <m:e>
                        <m:r>
                          <a:rPr lang="ar-AE" i="1">
                            <a:solidFill>
                              <a:srgbClr val="FF0000"/>
                            </a:solidFill>
                            <a:latin typeface="Cambria Math" panose="02040503050406030204" pitchFamily="18" charset="0"/>
                          </a:rPr>
                          <m:t>𝜀</m:t>
                        </m:r>
                      </m:e>
                    </m:acc>
                    <m:r>
                      <a:rPr lang="ar-AE" i="1">
                        <a:solidFill>
                          <a:srgbClr val="FF0000"/>
                        </a:solidFill>
                        <a:latin typeface="Cambria Math" panose="02040503050406030204" pitchFamily="18" charset="0"/>
                      </a:rPr>
                      <m:t>,</m:t>
                    </m:r>
                    <m:r>
                      <a:rPr lang="ar-AE" i="1">
                        <a:solidFill>
                          <a:srgbClr val="FF0000"/>
                        </a:solidFill>
                        <a:latin typeface="Cambria Math" panose="02040503050406030204" pitchFamily="18" charset="0"/>
                      </a:rPr>
                      <m:t>𝑇</m:t>
                    </m:r>
                  </m:oMath>
                </a14:m>
                <a:r>
                  <a:rPr lang="fr-FR"/>
                  <a:t> </a:t>
                </a:r>
              </a:p>
              <a:p>
                <a:pPr algn="just"/>
                <a:r>
                  <a:rPr lang="fr-FR" b="1"/>
                  <a:t>To add the effect of temperature (not verified)</a:t>
                </a:r>
                <a:r>
                  <a:rPr lang="fr-FR"/>
                  <a:t>, please follow those instructions:</a:t>
                </a:r>
              </a:p>
              <a:p>
                <a:pPr lvl="1" algn="just"/>
                <a:r>
                  <a:rPr lang="fr-FR"/>
                  <a:t>Make trials for a few different temperatures. In each data </a:t>
                </a:r>
                <a:r>
                  <a:rPr lang="fr-FR" i="1"/>
                  <a:t>csv</a:t>
                </a:r>
                <a:r>
                  <a:rPr lang="fr-FR"/>
                  <a:t> file, store the temperature </a:t>
                </a:r>
                <a:r>
                  <a:rPr lang="fr-FR" b="1">
                    <a:solidFill>
                      <a:srgbClr val="FF0000"/>
                    </a:solidFill>
                  </a:rPr>
                  <a:t>in °C</a:t>
                </a:r>
                <a:r>
                  <a:rPr lang="fr-FR"/>
                  <a:t> in a column named like </a:t>
                </a:r>
                <a:r>
                  <a:rPr lang="fr-FR" i="1"/>
                  <a:t>temperature_variable</a:t>
                </a:r>
                <a:r>
                  <a:rPr lang="fr-FR"/>
                  <a:t> (the same column number and column name for each trial).</a:t>
                </a:r>
              </a:p>
              <a:p>
                <a:pPr lvl="1" algn="just"/>
                <a:r>
                  <a:rPr lang="fr-FR"/>
                  <a:t>Combine all the </a:t>
                </a:r>
                <a:r>
                  <a:rPr lang="fr-FR" i="1"/>
                  <a:t>csv</a:t>
                </a:r>
                <a:r>
                  <a:rPr lang="fr-FR"/>
                  <a:t> files in one </a:t>
                </a:r>
                <a:r>
                  <a:rPr lang="fr-FR" i="1"/>
                  <a:t>csv </a:t>
                </a:r>
                <a:r>
                  <a:rPr lang="fr-FR"/>
                  <a:t>file (the one you will provide to the algorithm). The columns must be correspounding (add the data after the last row of the previous table, and remove the preamble and the column names).</a:t>
                </a:r>
              </a:p>
              <a:p>
                <a:pPr lvl="1" algn="just"/>
                <a:r>
                  <a:rPr lang="fr-FR"/>
                  <a:t>In the </a:t>
                </a:r>
                <a:r>
                  <a:rPr lang="fr-FR" i="1"/>
                  <a:t>main.py </a:t>
                </a:r>
                <a:r>
                  <a:rPr lang="fr-FR"/>
                  <a:t>file, set </a:t>
                </a:r>
                <a:r>
                  <a:rPr lang="fr-FR" i="1"/>
                  <a:t>consider_temperature_variation</a:t>
                </a:r>
                <a:r>
                  <a:rPr lang="fr-FR"/>
                  <a:t> to </a:t>
                </a:r>
                <a:r>
                  <a:rPr lang="fr-FR" b="1">
                    <a:solidFill>
                      <a:srgbClr val="FF0000"/>
                    </a:solidFill>
                  </a:rPr>
                  <a:t>True</a:t>
                </a:r>
                <a:r>
                  <a:rPr lang="fr-FR" b="1" i="1">
                    <a:solidFill>
                      <a:srgbClr val="FF0000"/>
                    </a:solidFill>
                  </a:rPr>
                  <a:t>.</a:t>
                </a:r>
                <a:endParaRPr lang="fr-FR">
                  <a:solidFill>
                    <a:srgbClr val="FF0000"/>
                  </a:solidFill>
                </a:endParaRPr>
              </a:p>
              <a:p>
                <a:pPr lvl="1"/>
                <a:endParaRPr lang="fr-FR"/>
              </a:p>
            </p:txBody>
          </p:sp>
        </mc:Choice>
        <mc:Fallback xmlns="">
          <p:sp>
            <p:nvSpPr>
              <p:cNvPr id="3" name="Espace réservé du contenu 2">
                <a:extLst>
                  <a:ext uri="{FF2B5EF4-FFF2-40B4-BE49-F238E27FC236}">
                    <a16:creationId xmlns:a16="http://schemas.microsoft.com/office/drawing/2014/main" id="{FB572909-F2B6-9BBB-ADCE-0E6AA50C6AE5}"/>
                  </a:ext>
                </a:extLst>
              </p:cNvPr>
              <p:cNvSpPr>
                <a:spLocks noGrp="1" noRot="1" noChangeAspect="1" noMove="1" noResize="1" noEditPoints="1" noAdjustHandles="1" noChangeArrowheads="1" noChangeShapeType="1" noTextEdit="1"/>
              </p:cNvSpPr>
              <p:nvPr>
                <p:ph idx="1"/>
              </p:nvPr>
            </p:nvSpPr>
            <p:spPr>
              <a:xfrm>
                <a:off x="838200" y="1604907"/>
                <a:ext cx="10515600" cy="4351338"/>
              </a:xfrm>
              <a:blipFill>
                <a:blip r:embed="rId2"/>
                <a:stretch>
                  <a:fillRect l="-1086" t="-2332" r="-1086"/>
                </a:stretch>
              </a:blipFill>
            </p:spPr>
            <p:txBody>
              <a:bodyPr/>
              <a:lstStyle/>
              <a:p>
                <a:r>
                  <a:rPr>
                    <a:noFill/>
                  </a:rPr>
                  <a:t> </a:t>
                </a:r>
              </a:p>
            </p:txBody>
          </p:sp>
        </mc:Fallback>
      </mc:AlternateContent>
      <p:pic>
        <p:nvPicPr>
          <p:cNvPr id="4" name="Image 3">
            <a:extLst>
              <a:ext uri="{FF2B5EF4-FFF2-40B4-BE49-F238E27FC236}">
                <a16:creationId xmlns:a16="http://schemas.microsoft.com/office/drawing/2014/main" id="{D26ECE1E-FC48-D8C7-D140-AEAB5A2180BB}"/>
              </a:ext>
            </a:extLst>
          </p:cNvPr>
          <p:cNvPicPr>
            <a:picLocks noChangeAspect="1"/>
          </p:cNvPicPr>
          <p:nvPr/>
        </p:nvPicPr>
        <p:blipFill>
          <a:blip r:embed="rId3"/>
          <a:stretch>
            <a:fillRect/>
          </a:stretch>
        </p:blipFill>
        <p:spPr>
          <a:xfrm>
            <a:off x="838200" y="5696744"/>
            <a:ext cx="6737835" cy="960437"/>
          </a:xfrm>
          <a:prstGeom prst="rect">
            <a:avLst/>
          </a:prstGeom>
        </p:spPr>
      </p:pic>
      <p:sp>
        <p:nvSpPr>
          <p:cNvPr id="5" name="ZoneTexte 4">
            <a:extLst>
              <a:ext uri="{FF2B5EF4-FFF2-40B4-BE49-F238E27FC236}">
                <a16:creationId xmlns:a16="http://schemas.microsoft.com/office/drawing/2014/main" id="{5E748943-CECC-DD35-5B70-5598014D23C9}"/>
              </a:ext>
            </a:extLst>
          </p:cNvPr>
          <p:cNvSpPr txBox="1"/>
          <p:nvPr/>
        </p:nvSpPr>
        <p:spPr>
          <a:xfrm>
            <a:off x="7798676" y="5580993"/>
            <a:ext cx="3384331" cy="830997"/>
          </a:xfrm>
          <a:prstGeom prst="rect">
            <a:avLst/>
          </a:prstGeom>
          <a:noFill/>
        </p:spPr>
        <p:txBody>
          <a:bodyPr wrap="square" rtlCol="0">
            <a:spAutoFit/>
          </a:bodyPr>
          <a:lstStyle/>
          <a:p>
            <a:pPr marL="285750" indent="-285750">
              <a:buFont typeface="Arial" panose="020B0604020202020204" pitchFamily="34" charset="0"/>
              <a:buChar char="•"/>
            </a:pPr>
            <a:r>
              <a:rPr lang="fr-FR" sz="2400" b="1"/>
              <a:t>IDEM to add the effect of strainDot.</a:t>
            </a:r>
            <a:endParaRPr sz="2400" b="1"/>
          </a:p>
        </p:txBody>
      </p:sp>
    </p:spTree>
    <p:extLst>
      <p:ext uri="{BB962C8B-B14F-4D97-AF65-F5344CB8AC3E}">
        <p14:creationId xmlns:p14="http://schemas.microsoft.com/office/powerpoint/2010/main" val="74077238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793</TotalTime>
  <Words>1032</Words>
  <Application>Microsoft Office PowerPoint</Application>
  <PresentationFormat>Grand écran</PresentationFormat>
  <Paragraphs>164</Paragraphs>
  <Slides>22</Slides>
  <Notes>4</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22</vt:i4>
      </vt:variant>
    </vt:vector>
  </HeadingPairs>
  <TitlesOfParts>
    <vt:vector size="28" baseType="lpstr">
      <vt:lpstr>Arial</vt:lpstr>
      <vt:lpstr>Calibri</vt:lpstr>
      <vt:lpstr>Calibri Light</vt:lpstr>
      <vt:lpstr>Cambria Math</vt:lpstr>
      <vt:lpstr>Wingdings</vt:lpstr>
      <vt:lpstr>Thème Office</vt:lpstr>
      <vt:lpstr>Material hardening law</vt:lpstr>
      <vt:lpstr>Hansel &amp; Spittel (H&amp;S)</vt:lpstr>
      <vt:lpstr>ε_b0 computation</vt:lpstr>
      <vt:lpstr>Algorithm development</vt:lpstr>
      <vt:lpstr>Parameters</vt:lpstr>
      <vt:lpstr>Parameters</vt:lpstr>
      <vt:lpstr>Parameters</vt:lpstr>
      <vt:lpstr>Remarks</vt:lpstr>
      <vt:lpstr>Optimization algorithm</vt:lpstr>
      <vt:lpstr>Output Folder: Unique Configuration Plot</vt:lpstr>
      <vt:lpstr>Output Folder: Comparisons (Original &amp; FORGE laws)</vt:lpstr>
      <vt:lpstr>Optimization algorithm</vt:lpstr>
      <vt:lpstr>Comparison with real FORGE - beginning</vt:lpstr>
      <vt:lpstr>Comparison with real FORGE - beginning</vt:lpstr>
      <vt:lpstr>Comparison with real FORGE – global view</vt:lpstr>
      <vt:lpstr>Iso-thermal</vt:lpstr>
      <vt:lpstr>A,m_2</vt:lpstr>
      <vt:lpstr>A,m_2, m_4</vt:lpstr>
      <vt:lpstr>A,m_2, m_3</vt:lpstr>
      <vt:lpstr>A,m_2, m_3, m_4</vt:lpstr>
      <vt:lpstr>Comparison of remaining sets of parameters A,m_2 and A,m_2, m_4</vt:lpstr>
      <vt:lpstr>Failed configurations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Matthieu CLAUDON</dc:creator>
  <cp:lastModifiedBy>Matthieu CLAUDON</cp:lastModifiedBy>
  <cp:revision>45</cp:revision>
  <dcterms:created xsi:type="dcterms:W3CDTF">2024-01-12T11:17:36Z</dcterms:created>
  <dcterms:modified xsi:type="dcterms:W3CDTF">2024-02-27T21:00:59Z</dcterms:modified>
</cp:coreProperties>
</file>